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328" r:id="rId2"/>
    <p:sldId id="335" r:id="rId3"/>
    <p:sldId id="282" r:id="rId4"/>
    <p:sldId id="259" r:id="rId5"/>
    <p:sldId id="287" r:id="rId6"/>
    <p:sldId id="289" r:id="rId7"/>
    <p:sldId id="263" r:id="rId8"/>
    <p:sldId id="264" r:id="rId9"/>
    <p:sldId id="265" r:id="rId10"/>
    <p:sldId id="390" r:id="rId11"/>
    <p:sldId id="268" r:id="rId12"/>
    <p:sldId id="326" r:id="rId13"/>
    <p:sldId id="324" r:id="rId14"/>
    <p:sldId id="325" r:id="rId15"/>
    <p:sldId id="387" r:id="rId16"/>
    <p:sldId id="388" r:id="rId17"/>
    <p:sldId id="258" r:id="rId18"/>
    <p:sldId id="277" r:id="rId19"/>
    <p:sldId id="261" r:id="rId20"/>
    <p:sldId id="366" r:id="rId21"/>
    <p:sldId id="367" r:id="rId22"/>
    <p:sldId id="368" r:id="rId23"/>
    <p:sldId id="369" r:id="rId24"/>
    <p:sldId id="385" r:id="rId25"/>
    <p:sldId id="342" r:id="rId26"/>
    <p:sldId id="372" r:id="rId27"/>
    <p:sldId id="344" r:id="rId28"/>
    <p:sldId id="359" r:id="rId29"/>
    <p:sldId id="386" r:id="rId30"/>
    <p:sldId id="391" r:id="rId31"/>
    <p:sldId id="389" r:id="rId32"/>
    <p:sldId id="336"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99"/>
    <a:srgbClr val="A3DAE5"/>
    <a:srgbClr val="91F7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90"/>
    <p:restoredTop sz="78571" autoAdjust="0"/>
  </p:normalViewPr>
  <p:slideViewPr>
    <p:cSldViewPr>
      <p:cViewPr varScale="1">
        <p:scale>
          <a:sx n="75" d="100"/>
          <a:sy n="75" d="100"/>
        </p:scale>
        <p:origin x="1944" y="160"/>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25D082-7721-4A72-BEF4-18D5A341D176}" type="datetimeFigureOut">
              <a:rPr lang="en-AU" smtClean="0"/>
              <a:t>26/04/2018</a:t>
            </a:fld>
            <a:endParaRPr lang="en-A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8FAE5A-B47B-4485-BA19-EC5F688BD010}" type="slidenum">
              <a:rPr lang="en-AU" smtClean="0"/>
              <a:t>‹#›</a:t>
            </a:fld>
            <a:endParaRPr lang="en-AU"/>
          </a:p>
        </p:txBody>
      </p:sp>
    </p:spTree>
    <p:extLst>
      <p:ext uri="{BB962C8B-B14F-4D97-AF65-F5344CB8AC3E}">
        <p14:creationId xmlns:p14="http://schemas.microsoft.com/office/powerpoint/2010/main" val="3310335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Insert</a:t>
            </a:r>
            <a:r>
              <a:rPr lang="en-AU" baseline="0" dirty="0"/>
              <a:t> animation</a:t>
            </a:r>
            <a:endParaRPr lang="en-AU" dirty="0"/>
          </a:p>
        </p:txBody>
      </p:sp>
      <p:sp>
        <p:nvSpPr>
          <p:cNvPr id="4" name="Slide Number Placeholder 3"/>
          <p:cNvSpPr>
            <a:spLocks noGrp="1"/>
          </p:cNvSpPr>
          <p:nvPr>
            <p:ph type="sldNum" sz="quarter" idx="10"/>
          </p:nvPr>
        </p:nvSpPr>
        <p:spPr/>
        <p:txBody>
          <a:bodyPr/>
          <a:lstStyle/>
          <a:p>
            <a:fld id="{A28FAE5A-B47B-4485-BA19-EC5F688BD010}" type="slidenum">
              <a:rPr lang="en-AU" smtClean="0"/>
              <a:t>4</a:t>
            </a:fld>
            <a:endParaRPr lang="en-AU"/>
          </a:p>
        </p:txBody>
      </p:sp>
    </p:spTree>
    <p:extLst>
      <p:ext uri="{BB962C8B-B14F-4D97-AF65-F5344CB8AC3E}">
        <p14:creationId xmlns:p14="http://schemas.microsoft.com/office/powerpoint/2010/main" val="42570760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err="1">
                <a:solidFill>
                  <a:schemeClr val="tx1"/>
                </a:solidFill>
                <a:effectLst/>
                <a:latin typeface="+mn-lt"/>
                <a:ea typeface="+mn-ea"/>
                <a:cs typeface="+mn-cs"/>
              </a:rPr>
              <a:t>analyzed</a:t>
            </a:r>
            <a:r>
              <a:rPr lang="en-AU" sz="1200" b="0" i="0" kern="1200" dirty="0">
                <a:solidFill>
                  <a:schemeClr val="tx1"/>
                </a:solidFill>
                <a:effectLst/>
                <a:latin typeface="+mn-lt"/>
                <a:ea typeface="+mn-ea"/>
                <a:cs typeface="+mn-cs"/>
              </a:rPr>
              <a:t> the movement patterns of 50 marine vertebrate species, including whales, seals, seabirds, polar bears, sharks, manatees, and turtles. Unlike terrestrial animals, movement patterns in marine animals were strongly conserved across species. Movement patterns were more complex near the coasts than in the open oceans, suggesting that the patterns are heavily influenced by the habitats through which the animals move, with implications for conservation</a:t>
            </a:r>
            <a:endParaRPr lang="en-US" dirty="0"/>
          </a:p>
        </p:txBody>
      </p:sp>
      <p:sp>
        <p:nvSpPr>
          <p:cNvPr id="4" name="Slide Number Placeholder 3"/>
          <p:cNvSpPr>
            <a:spLocks noGrp="1"/>
          </p:cNvSpPr>
          <p:nvPr>
            <p:ph type="sldNum" sz="quarter" idx="10"/>
          </p:nvPr>
        </p:nvSpPr>
        <p:spPr/>
        <p:txBody>
          <a:bodyPr/>
          <a:lstStyle/>
          <a:p>
            <a:fld id="{A28FAE5A-B47B-4485-BA19-EC5F688BD010}" type="slidenum">
              <a:rPr lang="en-AU" smtClean="0"/>
              <a:t>28</a:t>
            </a:fld>
            <a:endParaRPr lang="en-AU"/>
          </a:p>
        </p:txBody>
      </p:sp>
    </p:spTree>
    <p:extLst>
      <p:ext uri="{BB962C8B-B14F-4D97-AF65-F5344CB8AC3E}">
        <p14:creationId xmlns:p14="http://schemas.microsoft.com/office/powerpoint/2010/main" val="2724324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8FAE5A-B47B-4485-BA19-EC5F688BD010}" type="slidenum">
              <a:rPr lang="en-AU" smtClean="0"/>
              <a:t>29</a:t>
            </a:fld>
            <a:endParaRPr lang="en-AU"/>
          </a:p>
        </p:txBody>
      </p:sp>
    </p:spTree>
    <p:extLst>
      <p:ext uri="{BB962C8B-B14F-4D97-AF65-F5344CB8AC3E}">
        <p14:creationId xmlns:p14="http://schemas.microsoft.com/office/powerpoint/2010/main" val="2601877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charset="0"/>
              <a:buNone/>
            </a:pPr>
            <a:endParaRPr lang="en-AU" baseline="0" dirty="0"/>
          </a:p>
        </p:txBody>
      </p:sp>
      <p:sp>
        <p:nvSpPr>
          <p:cNvPr id="4" name="Slide Number Placeholder 3"/>
          <p:cNvSpPr>
            <a:spLocks noGrp="1"/>
          </p:cNvSpPr>
          <p:nvPr>
            <p:ph type="sldNum" sz="quarter" idx="10"/>
          </p:nvPr>
        </p:nvSpPr>
        <p:spPr/>
        <p:txBody>
          <a:bodyPr/>
          <a:lstStyle/>
          <a:p>
            <a:fld id="{A28FAE5A-B47B-4485-BA19-EC5F688BD010}" type="slidenum">
              <a:rPr lang="en-AU" smtClean="0"/>
              <a:t>5</a:t>
            </a:fld>
            <a:endParaRPr lang="en-AU"/>
          </a:p>
        </p:txBody>
      </p:sp>
    </p:spTree>
    <p:extLst>
      <p:ext uri="{BB962C8B-B14F-4D97-AF65-F5344CB8AC3E}">
        <p14:creationId xmlns:p14="http://schemas.microsoft.com/office/powerpoint/2010/main" val="4257076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charset="0"/>
              <a:buNone/>
            </a:pPr>
            <a:endParaRPr lang="en-AU" dirty="0"/>
          </a:p>
        </p:txBody>
      </p:sp>
      <p:sp>
        <p:nvSpPr>
          <p:cNvPr id="4" name="Slide Number Placeholder 3"/>
          <p:cNvSpPr>
            <a:spLocks noGrp="1"/>
          </p:cNvSpPr>
          <p:nvPr>
            <p:ph type="sldNum" sz="quarter" idx="10"/>
          </p:nvPr>
        </p:nvSpPr>
        <p:spPr/>
        <p:txBody>
          <a:bodyPr/>
          <a:lstStyle/>
          <a:p>
            <a:fld id="{A28FAE5A-B47B-4485-BA19-EC5F688BD010}" type="slidenum">
              <a:rPr lang="en-AU" smtClean="0"/>
              <a:t>6</a:t>
            </a:fld>
            <a:endParaRPr lang="en-AU"/>
          </a:p>
        </p:txBody>
      </p:sp>
    </p:spTree>
    <p:extLst>
      <p:ext uri="{BB962C8B-B14F-4D97-AF65-F5344CB8AC3E}">
        <p14:creationId xmlns:p14="http://schemas.microsoft.com/office/powerpoint/2010/main" val="4257076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Unique network clusters for each installation type.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Clusters were a factor of geographic regions, indicated by state acronyms. </a:t>
            </a:r>
            <a:r>
              <a:rPr lang="en-AU" sz="1200" kern="1200" dirty="0" err="1">
                <a:solidFill>
                  <a:schemeClr val="tx1"/>
                </a:solidFill>
                <a:effectLst/>
                <a:latin typeface="+mn-lt"/>
                <a:ea typeface="+mn-ea"/>
                <a:cs typeface="+mn-cs"/>
              </a:rPr>
              <a:t>Colors</a:t>
            </a:r>
            <a:r>
              <a:rPr lang="en-AU" sz="1200" kern="1200" dirty="0">
                <a:solidFill>
                  <a:schemeClr val="tx1"/>
                </a:solidFill>
                <a:effectLst/>
                <a:latin typeface="+mn-lt"/>
                <a:ea typeface="+mn-ea"/>
                <a:cs typeface="+mn-cs"/>
              </a:rPr>
              <a:t> are not related between subplots.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Arrows indicate connection across installations between (red) and within (black) clusters.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b="1" kern="1200" dirty="0">
                <a:solidFill>
                  <a:schemeClr val="tx1"/>
                </a:solidFill>
                <a:effectLst/>
                <a:latin typeface="+mn-lt"/>
                <a:ea typeface="+mn-ea"/>
                <a:cs typeface="+mn-cs"/>
              </a:rPr>
              <a:t>Full network</a:t>
            </a:r>
            <a:r>
              <a:rPr lang="en-AU" sz="1200" kern="1200" dirty="0">
                <a:solidFill>
                  <a:schemeClr val="tx1"/>
                </a:solidFill>
                <a:effectLst/>
                <a:latin typeface="+mn-lt"/>
                <a:ea typeface="+mn-ea"/>
                <a:cs typeface="+mn-cs"/>
              </a:rPr>
              <a:t>, many of the </a:t>
            </a:r>
            <a:r>
              <a:rPr lang="en-AU" sz="1200" b="1" kern="1200" dirty="0">
                <a:solidFill>
                  <a:schemeClr val="tx1"/>
                </a:solidFill>
                <a:effectLst/>
                <a:latin typeface="+mn-lt"/>
                <a:ea typeface="+mn-ea"/>
                <a:cs typeface="+mn-cs"/>
              </a:rPr>
              <a:t>IMOS installations </a:t>
            </a:r>
            <a:r>
              <a:rPr lang="en-AU" sz="1200" kern="1200" dirty="0">
                <a:solidFill>
                  <a:schemeClr val="tx1"/>
                </a:solidFill>
                <a:effectLst/>
                <a:latin typeface="+mn-lt"/>
                <a:ea typeface="+mn-ea"/>
                <a:cs typeface="+mn-cs"/>
              </a:rPr>
              <a:t>had a </a:t>
            </a:r>
            <a:r>
              <a:rPr lang="en-AU" sz="1200" b="1" kern="1200" dirty="0">
                <a:solidFill>
                  <a:schemeClr val="tx1"/>
                </a:solidFill>
                <a:effectLst/>
                <a:latin typeface="+mn-lt"/>
                <a:ea typeface="+mn-ea"/>
                <a:cs typeface="+mn-cs"/>
              </a:rPr>
              <a:t>high level of centrality and connectedness </a:t>
            </a:r>
            <a:r>
              <a:rPr lang="en-AU" sz="1200" kern="1200" dirty="0">
                <a:solidFill>
                  <a:schemeClr val="tx1"/>
                </a:solidFill>
                <a:effectLst/>
                <a:latin typeface="+mn-lt"/>
                <a:ea typeface="+mn-ea"/>
                <a:cs typeface="+mn-cs"/>
              </a:rPr>
              <a:t>as indicated by high installation strength and eigenvalues </a:t>
            </a: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b="1" kern="1200" dirty="0">
                <a:solidFill>
                  <a:schemeClr val="tx1"/>
                </a:solidFill>
                <a:effectLst/>
                <a:latin typeface="+mn-lt"/>
                <a:ea typeface="+mn-ea"/>
                <a:cs typeface="+mn-cs"/>
              </a:rPr>
              <a:t>IMOS installations </a:t>
            </a:r>
            <a:r>
              <a:rPr lang="en-AU" sz="1200" kern="1200" dirty="0">
                <a:solidFill>
                  <a:schemeClr val="tx1"/>
                </a:solidFill>
                <a:effectLst/>
                <a:latin typeface="+mn-lt"/>
                <a:ea typeface="+mn-ea"/>
                <a:cs typeface="+mn-cs"/>
              </a:rPr>
              <a:t>alone produced a </a:t>
            </a:r>
            <a:r>
              <a:rPr lang="en-AU" sz="1200" b="1" kern="1200" dirty="0">
                <a:solidFill>
                  <a:schemeClr val="tx1"/>
                </a:solidFill>
                <a:effectLst/>
                <a:latin typeface="+mn-lt"/>
                <a:ea typeface="+mn-ea"/>
                <a:cs typeface="+mn-cs"/>
              </a:rPr>
              <a:t>simpler</a:t>
            </a:r>
            <a:r>
              <a:rPr lang="en-AU" sz="1200" kern="1200" dirty="0">
                <a:solidFill>
                  <a:schemeClr val="tx1"/>
                </a:solidFill>
                <a:effectLst/>
                <a:latin typeface="+mn-lt"/>
                <a:ea typeface="+mn-ea"/>
                <a:cs typeface="+mn-cs"/>
              </a:rPr>
              <a:t> network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b="1" kern="1200" dirty="0">
                <a:solidFill>
                  <a:schemeClr val="tx1"/>
                </a:solidFill>
                <a:effectLst/>
                <a:latin typeface="+mn-lt"/>
                <a:ea typeface="+mn-ea"/>
                <a:cs typeface="+mn-cs"/>
              </a:rPr>
              <a:t>non-IMOS installations </a:t>
            </a:r>
            <a:r>
              <a:rPr lang="en-AU" sz="1200" kern="1200" dirty="0">
                <a:solidFill>
                  <a:schemeClr val="tx1"/>
                </a:solidFill>
                <a:effectLst/>
                <a:latin typeface="+mn-lt"/>
                <a:ea typeface="+mn-ea"/>
                <a:cs typeface="+mn-cs"/>
              </a:rPr>
              <a:t>alone resulted in a </a:t>
            </a:r>
            <a:r>
              <a:rPr lang="en-AU" sz="1200" b="1" kern="1200" dirty="0">
                <a:solidFill>
                  <a:schemeClr val="tx1"/>
                </a:solidFill>
                <a:effectLst/>
                <a:latin typeface="+mn-lt"/>
                <a:ea typeface="+mn-ea"/>
                <a:cs typeface="+mn-cs"/>
              </a:rPr>
              <a:t>network with fewer paths, greater average path length, lower density, and larger diameter </a:t>
            </a:r>
            <a:endParaRPr lang="en-AU"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IMOS installations in SA (</a:t>
            </a:r>
            <a:r>
              <a:rPr lang="en-AU" sz="1200" b="1" kern="1200" dirty="0">
                <a:solidFill>
                  <a:schemeClr val="tx1"/>
                </a:solidFill>
                <a:effectLst/>
                <a:latin typeface="+mn-lt"/>
                <a:ea typeface="+mn-ea"/>
                <a:cs typeface="+mn-cs"/>
              </a:rPr>
              <a:t>c</a:t>
            </a:r>
            <a:r>
              <a:rPr lang="en-AU" sz="1200" kern="1200" dirty="0">
                <a:solidFill>
                  <a:schemeClr val="tx1"/>
                </a:solidFill>
                <a:effectLst/>
                <a:latin typeface="+mn-lt"/>
                <a:ea typeface="+mn-ea"/>
                <a:cs typeface="+mn-cs"/>
              </a:rPr>
              <a:t>) have no connections and are considered isolate. </a:t>
            </a:r>
          </a:p>
          <a:p>
            <a:pPr lvl="0"/>
            <a:endParaRPr lang="en-AU" sz="1200"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A28FAE5A-B47B-4485-BA19-EC5F688BD010}" type="slidenum">
              <a:rPr lang="en-AU" smtClean="0"/>
              <a:t>13</a:t>
            </a:fld>
            <a:endParaRPr lang="en-AU"/>
          </a:p>
        </p:txBody>
      </p:sp>
    </p:spTree>
    <p:extLst>
      <p:ext uri="{BB962C8B-B14F-4D97-AF65-F5344CB8AC3E}">
        <p14:creationId xmlns:p14="http://schemas.microsoft.com/office/powerpoint/2010/main" val="1442560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Principal</a:t>
            </a:r>
            <a:r>
              <a:rPr lang="en-GB" sz="1200" kern="1200" baseline="0" dirty="0">
                <a:solidFill>
                  <a:schemeClr val="tx1"/>
                </a:solidFill>
                <a:effectLst/>
                <a:latin typeface="+mn-lt"/>
                <a:ea typeface="+mn-ea"/>
                <a:cs typeface="+mn-cs"/>
              </a:rPr>
              <a:t> Components analysis- 4 significant clusters</a:t>
            </a:r>
          </a:p>
          <a:p>
            <a:pPr lvl="0"/>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a:t>
            </a:r>
            <a:r>
              <a:rPr lang="en-GB" sz="1200" b="1" kern="1200" dirty="0">
                <a:solidFill>
                  <a:schemeClr val="tx1"/>
                </a:solidFill>
                <a:effectLst/>
                <a:latin typeface="+mn-lt"/>
                <a:ea typeface="+mn-ea"/>
                <a:cs typeface="+mn-cs"/>
              </a:rPr>
              <a:t>Residents</a:t>
            </a:r>
            <a:r>
              <a:rPr lang="en-GB" sz="1200" kern="1200" dirty="0">
                <a:solidFill>
                  <a:schemeClr val="tx1"/>
                </a:solidFill>
                <a:effectLst/>
                <a:latin typeface="+mn-lt"/>
                <a:ea typeface="+mn-ea"/>
                <a:cs typeface="+mn-cs"/>
              </a:rPr>
              <a:t>’ were frequently detected on a single installation or a limited number of near installations, representing site attached individuals with low level of dispersal. This FMC is exemplified by </a:t>
            </a:r>
            <a:r>
              <a:rPr lang="en-GB" sz="1200" i="1" kern="1200" dirty="0" err="1">
                <a:solidFill>
                  <a:schemeClr val="tx1"/>
                </a:solidFill>
                <a:effectLst/>
                <a:latin typeface="+mn-lt"/>
                <a:ea typeface="+mn-ea"/>
                <a:cs typeface="+mn-cs"/>
              </a:rPr>
              <a:t>Lutjanus</a:t>
            </a:r>
            <a:r>
              <a:rPr lang="en-GB" sz="1200" i="1" kern="1200" dirty="0">
                <a:solidFill>
                  <a:schemeClr val="tx1"/>
                </a:solidFill>
                <a:effectLst/>
                <a:latin typeface="+mn-lt"/>
                <a:ea typeface="+mn-ea"/>
                <a:cs typeface="+mn-cs"/>
              </a:rPr>
              <a:t> </a:t>
            </a:r>
            <a:r>
              <a:rPr lang="en-GB" sz="1200" i="1" kern="1200" dirty="0" err="1">
                <a:solidFill>
                  <a:schemeClr val="tx1"/>
                </a:solidFill>
                <a:effectLst/>
                <a:latin typeface="+mn-lt"/>
                <a:ea typeface="+mn-ea"/>
                <a:cs typeface="+mn-cs"/>
              </a:rPr>
              <a:t>argentimaculatus</a:t>
            </a:r>
            <a:r>
              <a:rPr lang="en-GB" sz="120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Mangrove jack</a:t>
            </a:r>
            <a:r>
              <a:rPr lang="en-GB" sz="1200" kern="1200" dirty="0">
                <a:solidFill>
                  <a:schemeClr val="tx1"/>
                </a:solidFill>
                <a:effectLst/>
                <a:latin typeface="+mn-lt"/>
                <a:ea typeface="+mn-ea"/>
                <a:cs typeface="+mn-cs"/>
              </a:rPr>
              <a:t>) a common recreationally fished species.</a:t>
            </a:r>
            <a:endParaRPr lang="en-AU"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a:t>
            </a:r>
            <a:r>
              <a:rPr lang="en-GB" sz="1200" b="1" kern="1200" dirty="0" err="1">
                <a:solidFill>
                  <a:schemeClr val="tx1"/>
                </a:solidFill>
                <a:effectLst/>
                <a:latin typeface="+mn-lt"/>
                <a:ea typeface="+mn-ea"/>
                <a:cs typeface="+mn-cs"/>
              </a:rPr>
              <a:t>Occasionals</a:t>
            </a:r>
            <a:r>
              <a:rPr lang="en-GB" sz="1200" kern="1200" dirty="0">
                <a:solidFill>
                  <a:schemeClr val="tx1"/>
                </a:solidFill>
                <a:effectLst/>
                <a:latin typeface="+mn-lt"/>
                <a:ea typeface="+mn-ea"/>
                <a:cs typeface="+mn-cs"/>
              </a:rPr>
              <a:t>’ were occasionally detected on a single installation or a limited number of near installations, i.e. they comprised site attached individuals with a medium level of dispersal e.g. </a:t>
            </a:r>
            <a:r>
              <a:rPr lang="en-GB" sz="1200" i="1" kern="1200" dirty="0" err="1">
                <a:solidFill>
                  <a:schemeClr val="tx1"/>
                </a:solidFill>
                <a:effectLst/>
                <a:latin typeface="+mn-lt"/>
                <a:ea typeface="+mn-ea"/>
                <a:cs typeface="+mn-cs"/>
              </a:rPr>
              <a:t>Girella</a:t>
            </a:r>
            <a:r>
              <a:rPr lang="en-GB" sz="1200" i="1" kern="1200" dirty="0">
                <a:solidFill>
                  <a:schemeClr val="tx1"/>
                </a:solidFill>
                <a:effectLst/>
                <a:latin typeface="+mn-lt"/>
                <a:ea typeface="+mn-ea"/>
                <a:cs typeface="+mn-cs"/>
              </a:rPr>
              <a:t> elevate</a:t>
            </a:r>
            <a:r>
              <a:rPr lang="en-GB" sz="1200" kern="1200" dirty="0">
                <a:solidFill>
                  <a:schemeClr val="tx1"/>
                </a:solidFill>
                <a:effectLst/>
                <a:latin typeface="+mn-lt"/>
                <a:ea typeface="+mn-ea"/>
                <a:cs typeface="+mn-cs"/>
              </a:rPr>
              <a:t> or </a:t>
            </a:r>
            <a:r>
              <a:rPr lang="en-GB" sz="1200" b="1" kern="1200" dirty="0">
                <a:solidFill>
                  <a:schemeClr val="tx1"/>
                </a:solidFill>
                <a:effectLst/>
                <a:latin typeface="+mn-lt"/>
                <a:ea typeface="+mn-ea"/>
                <a:cs typeface="+mn-cs"/>
              </a:rPr>
              <a:t>drummer</a:t>
            </a:r>
            <a:r>
              <a:rPr lang="en-GB" sz="1200" kern="1200" dirty="0">
                <a:solidFill>
                  <a:schemeClr val="tx1"/>
                </a:solidFill>
                <a:effectLst/>
                <a:latin typeface="+mn-lt"/>
                <a:ea typeface="+mn-ea"/>
                <a:cs typeface="+mn-cs"/>
              </a:rPr>
              <a:t>, a reef dweller.</a:t>
            </a:r>
            <a:endParaRPr lang="en-AU"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a:t>
            </a:r>
            <a:r>
              <a:rPr lang="en-GB" sz="1200" b="1" kern="1200" dirty="0" err="1">
                <a:solidFill>
                  <a:schemeClr val="tx1"/>
                </a:solidFill>
                <a:effectLst/>
                <a:latin typeface="+mn-lt"/>
                <a:ea typeface="+mn-ea"/>
                <a:cs typeface="+mn-cs"/>
              </a:rPr>
              <a:t>Irruptors</a:t>
            </a:r>
            <a:r>
              <a:rPr lang="en-GB" sz="1200" kern="1200" dirty="0">
                <a:solidFill>
                  <a:schemeClr val="tx1"/>
                </a:solidFill>
                <a:effectLst/>
                <a:latin typeface="+mn-lt"/>
                <a:ea typeface="+mn-ea"/>
                <a:cs typeface="+mn-cs"/>
              </a:rPr>
              <a:t>’ were frequently detected on a limited number of near installations but also occasionally on distant installations-</a:t>
            </a:r>
            <a:r>
              <a:rPr lang="en-GB" sz="1200" kern="1200" baseline="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included site attached individuals that occasionally undertake long-distance movements such as </a:t>
            </a:r>
            <a:r>
              <a:rPr lang="en-GB" sz="1200" i="1" kern="1200" dirty="0" err="1">
                <a:solidFill>
                  <a:schemeClr val="tx1"/>
                </a:solidFill>
                <a:effectLst/>
                <a:latin typeface="+mn-lt"/>
                <a:ea typeface="+mn-ea"/>
                <a:cs typeface="+mn-cs"/>
              </a:rPr>
              <a:t>Orectolobus</a:t>
            </a:r>
            <a:r>
              <a:rPr lang="en-GB" sz="1200" i="1" kern="1200" dirty="0">
                <a:solidFill>
                  <a:schemeClr val="tx1"/>
                </a:solidFill>
                <a:effectLst/>
                <a:latin typeface="+mn-lt"/>
                <a:ea typeface="+mn-ea"/>
                <a:cs typeface="+mn-cs"/>
              </a:rPr>
              <a:t> </a:t>
            </a:r>
            <a:r>
              <a:rPr lang="en-GB" sz="1200" i="1" kern="1200" dirty="0" err="1">
                <a:solidFill>
                  <a:schemeClr val="tx1"/>
                </a:solidFill>
                <a:effectLst/>
                <a:latin typeface="+mn-lt"/>
                <a:ea typeface="+mn-ea"/>
                <a:cs typeface="+mn-cs"/>
              </a:rPr>
              <a:t>maculatus</a:t>
            </a:r>
            <a:r>
              <a:rPr lang="en-GB" sz="1200" kern="1200" dirty="0">
                <a:solidFill>
                  <a:schemeClr val="tx1"/>
                </a:solidFill>
                <a:effectLst/>
                <a:latin typeface="+mn-lt"/>
                <a:ea typeface="+mn-ea"/>
                <a:cs typeface="+mn-cs"/>
              </a:rPr>
              <a:t>, the </a:t>
            </a:r>
            <a:r>
              <a:rPr lang="en-GB" sz="1200" b="1" kern="1200" dirty="0">
                <a:solidFill>
                  <a:schemeClr val="tx1"/>
                </a:solidFill>
                <a:effectLst/>
                <a:latin typeface="+mn-lt"/>
                <a:ea typeface="+mn-ea"/>
                <a:cs typeface="+mn-cs"/>
              </a:rPr>
              <a:t>spotted </a:t>
            </a:r>
            <a:r>
              <a:rPr lang="en-GB" sz="1200" b="1" kern="1200" dirty="0" err="1">
                <a:solidFill>
                  <a:schemeClr val="tx1"/>
                </a:solidFill>
                <a:effectLst/>
                <a:latin typeface="+mn-lt"/>
                <a:ea typeface="+mn-ea"/>
                <a:cs typeface="+mn-cs"/>
              </a:rPr>
              <a:t>wobbegong</a:t>
            </a:r>
            <a:r>
              <a:rPr lang="en-GB" sz="1200" b="1" kern="120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or carpet shark. </a:t>
            </a:r>
            <a:endParaRPr lang="en-AU"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Roamer</a:t>
            </a:r>
            <a:r>
              <a:rPr lang="en-GB" sz="1200" kern="1200" dirty="0">
                <a:solidFill>
                  <a:schemeClr val="tx1"/>
                </a:solidFill>
                <a:effectLst/>
                <a:latin typeface="+mn-lt"/>
                <a:ea typeface="+mn-ea"/>
                <a:cs typeface="+mn-cs"/>
              </a:rPr>
              <a:t>s’ were occasionally detected across a number of distant installations included nomadic individuals continually moving over a large area </a:t>
            </a:r>
            <a:r>
              <a:rPr lang="en-GB" sz="1200" kern="1200" dirty="0" err="1">
                <a:solidFill>
                  <a:schemeClr val="tx1"/>
                </a:solidFill>
                <a:effectLst/>
                <a:latin typeface="+mn-lt"/>
                <a:ea typeface="+mn-ea"/>
                <a:cs typeface="+mn-cs"/>
              </a:rPr>
              <a:t>eg</a:t>
            </a:r>
            <a:r>
              <a:rPr lang="en-GB" sz="1200" kern="1200" dirty="0">
                <a:solidFill>
                  <a:schemeClr val="tx1"/>
                </a:solidFill>
                <a:effectLst/>
                <a:latin typeface="+mn-lt"/>
                <a:ea typeface="+mn-ea"/>
                <a:cs typeface="+mn-cs"/>
              </a:rPr>
              <a:t> </a:t>
            </a:r>
            <a:r>
              <a:rPr lang="en-GB" sz="1200" i="1" kern="1200" dirty="0" err="1">
                <a:solidFill>
                  <a:schemeClr val="tx1"/>
                </a:solidFill>
                <a:effectLst/>
                <a:latin typeface="+mn-lt"/>
                <a:ea typeface="+mn-ea"/>
                <a:cs typeface="+mn-cs"/>
              </a:rPr>
              <a:t>Rhincodon</a:t>
            </a:r>
            <a:r>
              <a:rPr lang="en-GB" sz="1200" i="1" kern="1200" dirty="0">
                <a:solidFill>
                  <a:schemeClr val="tx1"/>
                </a:solidFill>
                <a:effectLst/>
                <a:latin typeface="+mn-lt"/>
                <a:ea typeface="+mn-ea"/>
                <a:cs typeface="+mn-cs"/>
              </a:rPr>
              <a:t> </a:t>
            </a:r>
            <a:r>
              <a:rPr lang="en-GB" sz="1200" i="1" kern="1200" dirty="0" err="1">
                <a:solidFill>
                  <a:schemeClr val="tx1"/>
                </a:solidFill>
                <a:effectLst/>
                <a:latin typeface="+mn-lt"/>
                <a:ea typeface="+mn-ea"/>
                <a:cs typeface="+mn-cs"/>
              </a:rPr>
              <a:t>typus</a:t>
            </a:r>
            <a:r>
              <a:rPr lang="en-GB" sz="120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whale sharks</a:t>
            </a:r>
            <a:r>
              <a:rPr lang="en-GB" sz="1200" kern="1200" dirty="0">
                <a:solidFill>
                  <a:schemeClr val="tx1"/>
                </a:solidFill>
                <a:effectLst/>
                <a:latin typeface="+mn-lt"/>
                <a:ea typeface="+mn-ea"/>
                <a:cs typeface="+mn-cs"/>
              </a:rPr>
              <a:t>.</a:t>
            </a:r>
            <a:endParaRPr lang="en-AU" sz="1200"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A28FAE5A-B47B-4485-BA19-EC5F688BD010}" type="slidenum">
              <a:rPr lang="en-AU" smtClean="0"/>
              <a:t>14</a:t>
            </a:fld>
            <a:endParaRPr lang="en-AU"/>
          </a:p>
        </p:txBody>
      </p:sp>
    </p:spTree>
    <p:extLst>
      <p:ext uri="{BB962C8B-B14F-4D97-AF65-F5344CB8AC3E}">
        <p14:creationId xmlns:p14="http://schemas.microsoft.com/office/powerpoint/2010/main" val="963580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Distribution of covariates that describe each functional movement class (FMC).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First column is the mean distance (km) for the 25%, 50%, 75%, 99% movement quantiles.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Remaining columns indicate the distribution of covariates: number of detections, number of installations at which a transmitter was detected, and the mean time between detections. </a:t>
            </a:r>
            <a:endParaRPr lang="en-AU" dirty="0"/>
          </a:p>
          <a:p>
            <a:endParaRPr lang="en-US" dirty="0"/>
          </a:p>
        </p:txBody>
      </p:sp>
      <p:sp>
        <p:nvSpPr>
          <p:cNvPr id="4" name="Slide Number Placeholder 3"/>
          <p:cNvSpPr>
            <a:spLocks noGrp="1"/>
          </p:cNvSpPr>
          <p:nvPr>
            <p:ph type="sldNum" sz="quarter" idx="10"/>
          </p:nvPr>
        </p:nvSpPr>
        <p:spPr/>
        <p:txBody>
          <a:bodyPr/>
          <a:lstStyle/>
          <a:p>
            <a:fld id="{A28FAE5A-B47B-4485-BA19-EC5F688BD010}" type="slidenum">
              <a:rPr lang="en-AU" smtClean="0"/>
              <a:t>15</a:t>
            </a:fld>
            <a:endParaRPr lang="en-AU"/>
          </a:p>
        </p:txBody>
      </p:sp>
    </p:spTree>
    <p:extLst>
      <p:ext uri="{BB962C8B-B14F-4D97-AF65-F5344CB8AC3E}">
        <p14:creationId xmlns:p14="http://schemas.microsoft.com/office/powerpoint/2010/main" val="1721536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Full installation networks for each functional movement class (FMC), with </a:t>
            </a:r>
            <a:r>
              <a:rPr lang="en-AU" sz="1200" kern="1200" dirty="0" err="1">
                <a:solidFill>
                  <a:schemeClr val="tx1"/>
                </a:solidFill>
                <a:effectLst/>
                <a:latin typeface="+mn-lt"/>
                <a:ea typeface="+mn-ea"/>
                <a:cs typeface="+mn-cs"/>
              </a:rPr>
              <a:t>colors</a:t>
            </a:r>
            <a:r>
              <a:rPr lang="en-AU" sz="1200" kern="1200" dirty="0">
                <a:solidFill>
                  <a:schemeClr val="tx1"/>
                </a:solidFill>
                <a:effectLst/>
                <a:latin typeface="+mn-lt"/>
                <a:ea typeface="+mn-ea"/>
                <a:cs typeface="+mn-cs"/>
              </a:rPr>
              <a:t> indicating unique clusters of closely related installations.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err="1">
                <a:solidFill>
                  <a:schemeClr val="tx1"/>
                </a:solidFill>
                <a:effectLst/>
                <a:latin typeface="+mn-lt"/>
                <a:ea typeface="+mn-ea"/>
                <a:cs typeface="+mn-cs"/>
              </a:rPr>
              <a:t>Colors</a:t>
            </a:r>
            <a:r>
              <a:rPr lang="en-AU" sz="1200" kern="1200" dirty="0">
                <a:solidFill>
                  <a:schemeClr val="tx1"/>
                </a:solidFill>
                <a:effectLst/>
                <a:latin typeface="+mn-lt"/>
                <a:ea typeface="+mn-ea"/>
                <a:cs typeface="+mn-cs"/>
              </a:rPr>
              <a:t> between FMCs are not related, and cluster shapes are arbitrary.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 Arrows indicate a connection across installations between (red) and within (black) clusters. </a:t>
            </a:r>
            <a:endParaRPr lang="en-AU" dirty="0"/>
          </a:p>
          <a:p>
            <a:endParaRPr lang="en-US" dirty="0"/>
          </a:p>
        </p:txBody>
      </p:sp>
      <p:sp>
        <p:nvSpPr>
          <p:cNvPr id="4" name="Slide Number Placeholder 3"/>
          <p:cNvSpPr>
            <a:spLocks noGrp="1"/>
          </p:cNvSpPr>
          <p:nvPr>
            <p:ph type="sldNum" sz="quarter" idx="10"/>
          </p:nvPr>
        </p:nvSpPr>
        <p:spPr/>
        <p:txBody>
          <a:bodyPr/>
          <a:lstStyle/>
          <a:p>
            <a:fld id="{A28FAE5A-B47B-4485-BA19-EC5F688BD010}" type="slidenum">
              <a:rPr lang="en-AU" smtClean="0"/>
              <a:t>16</a:t>
            </a:fld>
            <a:endParaRPr lang="en-AU"/>
          </a:p>
        </p:txBody>
      </p:sp>
    </p:spTree>
    <p:extLst>
      <p:ext uri="{BB962C8B-B14F-4D97-AF65-F5344CB8AC3E}">
        <p14:creationId xmlns:p14="http://schemas.microsoft.com/office/powerpoint/2010/main" val="1958762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514350">
              <a:lnSpc>
                <a:spcPct val="90000"/>
              </a:lnSpc>
              <a:buFont typeface="+mj-lt"/>
              <a:buAutoNum type="alphaUcPeriod"/>
            </a:pPr>
            <a:r>
              <a:rPr lang="en-US" sz="2000" dirty="0"/>
              <a:t>Detection metrics</a:t>
            </a:r>
          </a:p>
          <a:p>
            <a:pPr marL="914400" lvl="1" indent="-457200">
              <a:lnSpc>
                <a:spcPct val="90000"/>
              </a:lnSpc>
            </a:pPr>
            <a:r>
              <a:rPr lang="en-US" sz="2000" dirty="0">
                <a:solidFill>
                  <a:schemeClr val="tx2"/>
                </a:solidFill>
              </a:rPr>
              <a:t>Number of detections</a:t>
            </a:r>
          </a:p>
          <a:p>
            <a:pPr marL="914400" lvl="1" indent="-457200">
              <a:lnSpc>
                <a:spcPct val="90000"/>
              </a:lnSpc>
            </a:pPr>
            <a:r>
              <a:rPr lang="en-US" sz="2000" dirty="0">
                <a:solidFill>
                  <a:schemeClr val="tx2"/>
                </a:solidFill>
              </a:rPr>
              <a:t>Number of days detected</a:t>
            </a:r>
          </a:p>
          <a:p>
            <a:pPr marL="914400" lvl="1" indent="-457200">
              <a:lnSpc>
                <a:spcPct val="90000"/>
              </a:lnSpc>
            </a:pPr>
            <a:r>
              <a:rPr lang="en-US" sz="2000" dirty="0">
                <a:solidFill>
                  <a:schemeClr val="tx2"/>
                </a:solidFill>
              </a:rPr>
              <a:t>Number of receivers detected on</a:t>
            </a:r>
            <a:endParaRPr lang="en-US" sz="2000" dirty="0"/>
          </a:p>
          <a:p>
            <a:pPr marL="457200" indent="-457200">
              <a:lnSpc>
                <a:spcPct val="90000"/>
              </a:lnSpc>
              <a:buFont typeface="+mj-lt"/>
              <a:buAutoNum type="alphaUcPeriod"/>
            </a:pPr>
            <a:r>
              <a:rPr lang="en-US" sz="2000" dirty="0"/>
              <a:t>Dispersal metrics</a:t>
            </a:r>
          </a:p>
          <a:p>
            <a:pPr marL="457200" indent="-457200">
              <a:lnSpc>
                <a:spcPct val="90000"/>
              </a:lnSpc>
              <a:buFont typeface="+mj-lt"/>
              <a:buAutoNum type="alphaUcPeriod"/>
            </a:pPr>
            <a:r>
              <a:rPr lang="en-US" sz="2000" dirty="0"/>
              <a:t>Center of Activity positions</a:t>
            </a:r>
          </a:p>
          <a:p>
            <a:pPr marL="457200" indent="-457200">
              <a:lnSpc>
                <a:spcPct val="90000"/>
              </a:lnSpc>
              <a:buFont typeface="+mj-lt"/>
              <a:buAutoNum type="alphaUcPeriod"/>
            </a:pPr>
            <a:r>
              <a:rPr lang="en-US" sz="2000" dirty="0"/>
              <a:t>Activity space metrics </a:t>
            </a:r>
            <a:r>
              <a:rPr lang="en-US" sz="2000" dirty="0">
                <a:solidFill>
                  <a:schemeClr val="tx2"/>
                </a:solidFill>
              </a:rPr>
              <a:t>(overall and </a:t>
            </a:r>
            <a:r>
              <a:rPr lang="en-US" sz="2000" dirty="0" err="1">
                <a:solidFill>
                  <a:schemeClr val="tx2"/>
                </a:solidFill>
              </a:rPr>
              <a:t>subsetted</a:t>
            </a:r>
            <a:r>
              <a:rPr lang="en-US" sz="2000" dirty="0">
                <a:solidFill>
                  <a:schemeClr val="tx2"/>
                </a:solidFill>
              </a:rPr>
              <a:t>)</a:t>
            </a:r>
          </a:p>
          <a:p>
            <a:pPr marL="914400" lvl="1" indent="-457200">
              <a:lnSpc>
                <a:spcPct val="90000"/>
              </a:lnSpc>
            </a:pPr>
            <a:r>
              <a:rPr lang="en-US" sz="2000" dirty="0">
                <a:solidFill>
                  <a:schemeClr val="tx2"/>
                </a:solidFill>
              </a:rPr>
              <a:t>MCP -Minimum Convex Polygons</a:t>
            </a:r>
          </a:p>
          <a:p>
            <a:pPr marL="914400" lvl="1" indent="-457200">
              <a:lnSpc>
                <a:spcPct val="90000"/>
              </a:lnSpc>
            </a:pPr>
            <a:r>
              <a:rPr lang="en-US" sz="2000" dirty="0">
                <a:solidFill>
                  <a:schemeClr val="tx2"/>
                </a:solidFill>
              </a:rPr>
              <a:t>Brownian bridge KUD </a:t>
            </a:r>
          </a:p>
        </p:txBody>
      </p:sp>
      <p:sp>
        <p:nvSpPr>
          <p:cNvPr id="4" name="Slide Number Placeholder 3"/>
          <p:cNvSpPr>
            <a:spLocks noGrp="1"/>
          </p:cNvSpPr>
          <p:nvPr>
            <p:ph type="sldNum" sz="quarter" idx="10"/>
          </p:nvPr>
        </p:nvSpPr>
        <p:spPr/>
        <p:txBody>
          <a:bodyPr/>
          <a:lstStyle/>
          <a:p>
            <a:fld id="{A28FAE5A-B47B-4485-BA19-EC5F688BD010}" type="slidenum">
              <a:rPr lang="en-AU" smtClean="0"/>
              <a:t>19</a:t>
            </a:fld>
            <a:endParaRPr lang="en-AU"/>
          </a:p>
        </p:txBody>
      </p:sp>
    </p:spTree>
    <p:extLst>
      <p:ext uri="{BB962C8B-B14F-4D97-AF65-F5344CB8AC3E}">
        <p14:creationId xmlns:p14="http://schemas.microsoft.com/office/powerpoint/2010/main" val="3348171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 overview of the procedure used to collect oceanographic data using instrumented elephants seals. The CTD-SRDL is attached on the seal on land, then it records </a:t>
            </a:r>
            <a:r>
              <a:rPr lang="en-GB" sz="1200" kern="1200" dirty="0" err="1">
                <a:solidFill>
                  <a:schemeClr val="tx1"/>
                </a:solidFill>
                <a:effectLst/>
                <a:latin typeface="+mn-lt"/>
                <a:ea typeface="+mn-ea"/>
                <a:cs typeface="+mn-cs"/>
              </a:rPr>
              <a:t>hydrographic</a:t>
            </a:r>
            <a:r>
              <a:rPr lang="en-GB" sz="1200" kern="1200" dirty="0">
                <a:solidFill>
                  <a:schemeClr val="tx1"/>
                </a:solidFill>
                <a:effectLst/>
                <a:latin typeface="+mn-lt"/>
                <a:ea typeface="+mn-ea"/>
                <a:cs typeface="+mn-cs"/>
              </a:rPr>
              <a:t> profiles during seal foraging trips, sending the data by satellite ARGOS whenever the seal goes back to the surface. Position of seals is obtained by triangulation from ARGOS satellites. Data are then extracted, formatted and stored at the Sea Mammal Research Unit (SMRU), and transmitted in real-time to the Global Telecommunication System (GTS). A post-processing procedure is applied on the CTD data, including the editing, adjustment and validation of </a:t>
            </a:r>
            <a:r>
              <a:rPr lang="en-GB" sz="1200" kern="1200" dirty="0" err="1">
                <a:solidFill>
                  <a:schemeClr val="tx1"/>
                </a:solidFill>
                <a:effectLst/>
                <a:latin typeface="+mn-lt"/>
                <a:ea typeface="+mn-ea"/>
                <a:cs typeface="+mn-cs"/>
              </a:rPr>
              <a:t>hydrographic</a:t>
            </a:r>
            <a:r>
              <a:rPr lang="en-GB" sz="1200" kern="1200" dirty="0">
                <a:solidFill>
                  <a:schemeClr val="tx1"/>
                </a:solidFill>
                <a:effectLst/>
                <a:latin typeface="+mn-lt"/>
                <a:ea typeface="+mn-ea"/>
                <a:cs typeface="+mn-cs"/>
              </a:rPr>
              <a:t> profiles. Finally, data are made available publicly through the British Oceanographic Data Centre (BODC) portal.</a:t>
            </a:r>
            <a:r>
              <a:rPr lang="en-AU" dirty="0">
                <a:effectLst/>
              </a:rPr>
              <a:t> </a:t>
            </a:r>
            <a:endParaRPr lang="en-US" dirty="0"/>
          </a:p>
        </p:txBody>
      </p:sp>
      <p:sp>
        <p:nvSpPr>
          <p:cNvPr id="4" name="Slide Number Placeholder 3"/>
          <p:cNvSpPr>
            <a:spLocks noGrp="1"/>
          </p:cNvSpPr>
          <p:nvPr>
            <p:ph type="sldNum" sz="quarter" idx="10"/>
          </p:nvPr>
        </p:nvSpPr>
        <p:spPr/>
        <p:txBody>
          <a:bodyPr/>
          <a:lstStyle/>
          <a:p>
            <a:fld id="{1BE9F206-019C-224A-85FC-EAD38C624F0F}" type="slidenum">
              <a:rPr lang="en-US" smtClean="0"/>
              <a:t>26</a:t>
            </a:fld>
            <a:endParaRPr lang="en-US"/>
          </a:p>
        </p:txBody>
      </p:sp>
    </p:spTree>
    <p:extLst>
      <p:ext uri="{BB962C8B-B14F-4D97-AF65-F5344CB8AC3E}">
        <p14:creationId xmlns:p14="http://schemas.microsoft.com/office/powerpoint/2010/main" val="3938841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AU"/>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1F2D28AD-588C-40F5-B098-CDEEECAC4DF1}" type="datetimeFigureOut">
              <a:rPr lang="en-AU" smtClean="0"/>
              <a:t>26/04/2018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A95FD39-2FFE-4DFC-AF6D-9A15C5312360}" type="slidenum">
              <a:rPr lang="en-AU" smtClean="0"/>
              <a:t>‹#›</a:t>
            </a:fld>
            <a:endParaRPr lang="en-AU"/>
          </a:p>
        </p:txBody>
      </p:sp>
    </p:spTree>
    <p:extLst>
      <p:ext uri="{BB962C8B-B14F-4D97-AF65-F5344CB8AC3E}">
        <p14:creationId xmlns:p14="http://schemas.microsoft.com/office/powerpoint/2010/main" val="3031415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1F2D28AD-588C-40F5-B098-CDEEECAC4DF1}" type="datetimeFigureOut">
              <a:rPr lang="en-AU" smtClean="0"/>
              <a:t>26/04/2018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A95FD39-2FFE-4DFC-AF6D-9A15C5312360}" type="slidenum">
              <a:rPr lang="en-AU" smtClean="0"/>
              <a:t>‹#›</a:t>
            </a:fld>
            <a:endParaRPr lang="en-AU"/>
          </a:p>
        </p:txBody>
      </p:sp>
    </p:spTree>
    <p:extLst>
      <p:ext uri="{BB962C8B-B14F-4D97-AF65-F5344CB8AC3E}">
        <p14:creationId xmlns:p14="http://schemas.microsoft.com/office/powerpoint/2010/main" val="2954807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1F2D28AD-588C-40F5-B098-CDEEECAC4DF1}" type="datetimeFigureOut">
              <a:rPr lang="en-AU" smtClean="0"/>
              <a:t>26/04/2018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A95FD39-2FFE-4DFC-AF6D-9A15C5312360}" type="slidenum">
              <a:rPr lang="en-AU" smtClean="0"/>
              <a:t>‹#›</a:t>
            </a:fld>
            <a:endParaRPr lang="en-AU"/>
          </a:p>
        </p:txBody>
      </p:sp>
    </p:spTree>
    <p:extLst>
      <p:ext uri="{BB962C8B-B14F-4D97-AF65-F5344CB8AC3E}">
        <p14:creationId xmlns:p14="http://schemas.microsoft.com/office/powerpoint/2010/main" val="27674743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5" name="Picture 3"/>
          <p:cNvPicPr>
            <a:picLocks noChangeAspect="1"/>
          </p:cNvPicPr>
          <p:nvPr/>
        </p:nvPicPr>
        <p:blipFill>
          <a:blip r:embed="rId2" cstate="screen">
            <a:extLst>
              <a:ext uri="{28A0092B-C50C-407E-A947-70E740481C1C}">
                <a14:useLocalDpi xmlns:a14="http://schemas.microsoft.com/office/drawing/2010/main"/>
              </a:ext>
            </a:extLst>
          </a:blip>
          <a:srcRect r="890"/>
          <a:stretch>
            <a:fillRect/>
          </a:stretch>
        </p:blipFill>
        <p:spPr bwMode="auto">
          <a:xfrm>
            <a:off x="0" y="1523347"/>
            <a:ext cx="9144000" cy="412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306638" y="5918200"/>
            <a:ext cx="65659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Placeholder 1"/>
          <p:cNvSpPr>
            <a:spLocks noGrp="1"/>
          </p:cNvSpPr>
          <p:nvPr>
            <p:ph type="title"/>
          </p:nvPr>
        </p:nvSpPr>
        <p:spPr bwMode="auto">
          <a:xfrm>
            <a:off x="628650" y="365126"/>
            <a:ext cx="7886700" cy="932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US" altLang="en-US" dirty="0"/>
          </a:p>
        </p:txBody>
      </p:sp>
      <p:sp>
        <p:nvSpPr>
          <p:cNvPr id="15" name="Text Placeholder 2"/>
          <p:cNvSpPr>
            <a:spLocks noGrp="1"/>
          </p:cNvSpPr>
          <p:nvPr>
            <p:ph idx="1" hasCustomPrompt="1"/>
          </p:nvPr>
        </p:nvSpPr>
        <p:spPr>
          <a:xfrm>
            <a:off x="638735" y="1299743"/>
            <a:ext cx="7886700" cy="359521"/>
          </a:xfrm>
          <a:prstGeom prst="rect">
            <a:avLst/>
          </a:prstGeom>
        </p:spPr>
        <p:txBody>
          <a:bodyPr vert="horz" lIns="91440" tIns="45720" rIns="91440" bIns="45720" rtlCol="0">
            <a:noAutofit/>
          </a:bodyPr>
          <a:lstStyle>
            <a:lvl1pPr>
              <a:defRPr sz="1800" b="0" baseline="0">
                <a:solidFill>
                  <a:srgbClr val="4F748B"/>
                </a:solidFill>
              </a:defRPr>
            </a:lvl1pPr>
          </a:lstStyle>
          <a:p>
            <a:pPr lvl="0"/>
            <a:r>
              <a:rPr lang="en-US" dirty="0"/>
              <a:t>Add author name/s</a:t>
            </a:r>
          </a:p>
        </p:txBody>
      </p:sp>
      <p:sp>
        <p:nvSpPr>
          <p:cNvPr id="16" name="Text Placeholder 2"/>
          <p:cNvSpPr>
            <a:spLocks noGrp="1"/>
          </p:cNvSpPr>
          <p:nvPr>
            <p:ph idx="10" hasCustomPrompt="1"/>
          </p:nvPr>
        </p:nvSpPr>
        <p:spPr>
          <a:xfrm>
            <a:off x="638735" y="1659264"/>
            <a:ext cx="7886700" cy="359521"/>
          </a:xfrm>
          <a:prstGeom prst="rect">
            <a:avLst/>
          </a:prstGeom>
        </p:spPr>
        <p:txBody>
          <a:bodyPr vert="horz" lIns="91440" tIns="45720" rIns="91440" bIns="45720" rtlCol="0">
            <a:noAutofit/>
          </a:bodyPr>
          <a:lstStyle>
            <a:lvl1pPr>
              <a:defRPr sz="1800" b="1" baseline="0">
                <a:solidFill>
                  <a:srgbClr val="4F748B"/>
                </a:solidFill>
              </a:defRPr>
            </a:lvl1pPr>
          </a:lstStyle>
          <a:p>
            <a:pPr lvl="0"/>
            <a:r>
              <a:rPr lang="en-US" dirty="0"/>
              <a:t>Add author name/s</a:t>
            </a:r>
          </a:p>
        </p:txBody>
      </p:sp>
    </p:spTree>
    <p:extLst>
      <p:ext uri="{BB962C8B-B14F-4D97-AF65-F5344CB8AC3E}">
        <p14:creationId xmlns:p14="http://schemas.microsoft.com/office/powerpoint/2010/main" val="18980683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5_Content Slide 2">
    <p:bg>
      <p:bgPr>
        <a:solidFill>
          <a:schemeClr val="accent1">
            <a:alpha val="0"/>
          </a:schemeClr>
        </a:solidFill>
        <a:effectLst/>
      </p:bgPr>
    </p:bg>
    <p:spTree>
      <p:nvGrpSpPr>
        <p:cNvPr id="1" name=""/>
        <p:cNvGrpSpPr/>
        <p:nvPr/>
      </p:nvGrpSpPr>
      <p:grpSpPr>
        <a:xfrm>
          <a:off x="0" y="0"/>
          <a:ext cx="0" cy="0"/>
          <a:chOff x="0" y="0"/>
          <a:chExt cx="0" cy="0"/>
        </a:xfrm>
      </p:grpSpPr>
      <p:sp>
        <p:nvSpPr>
          <p:cNvPr id="6" name="Title Placeholder 1"/>
          <p:cNvSpPr>
            <a:spLocks noGrp="1"/>
          </p:cNvSpPr>
          <p:nvPr>
            <p:ph type="title"/>
          </p:nvPr>
        </p:nvSpPr>
        <p:spPr bwMode="auto">
          <a:xfrm>
            <a:off x="628650" y="365126"/>
            <a:ext cx="7886700" cy="932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US" altLang="en-US" dirty="0"/>
          </a:p>
        </p:txBody>
      </p:sp>
      <p:sp>
        <p:nvSpPr>
          <p:cNvPr id="7" name="Text Placeholder 2"/>
          <p:cNvSpPr>
            <a:spLocks noGrp="1"/>
          </p:cNvSpPr>
          <p:nvPr>
            <p:ph idx="1"/>
          </p:nvPr>
        </p:nvSpPr>
        <p:spPr>
          <a:xfrm>
            <a:off x="628650" y="1435661"/>
            <a:ext cx="7886700" cy="15684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136377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Final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2839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1F2D28AD-588C-40F5-B098-CDEEECAC4DF1}" type="datetimeFigureOut">
              <a:rPr lang="en-AU" smtClean="0"/>
              <a:t>26/04/2018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A95FD39-2FFE-4DFC-AF6D-9A15C5312360}" type="slidenum">
              <a:rPr lang="en-AU" smtClean="0"/>
              <a:t>‹#›</a:t>
            </a:fld>
            <a:endParaRPr lang="en-AU"/>
          </a:p>
        </p:txBody>
      </p:sp>
    </p:spTree>
    <p:extLst>
      <p:ext uri="{BB962C8B-B14F-4D97-AF65-F5344CB8AC3E}">
        <p14:creationId xmlns:p14="http://schemas.microsoft.com/office/powerpoint/2010/main" val="3451907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F2D28AD-588C-40F5-B098-CDEEECAC4DF1}" type="datetimeFigureOut">
              <a:rPr lang="en-AU" smtClean="0"/>
              <a:t>26/04/2018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A95FD39-2FFE-4DFC-AF6D-9A15C5312360}" type="slidenum">
              <a:rPr lang="en-AU" smtClean="0"/>
              <a:t>‹#›</a:t>
            </a:fld>
            <a:endParaRPr lang="en-AU"/>
          </a:p>
        </p:txBody>
      </p:sp>
    </p:spTree>
    <p:extLst>
      <p:ext uri="{BB962C8B-B14F-4D97-AF65-F5344CB8AC3E}">
        <p14:creationId xmlns:p14="http://schemas.microsoft.com/office/powerpoint/2010/main" val="2550388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1F2D28AD-588C-40F5-B098-CDEEECAC4DF1}" type="datetimeFigureOut">
              <a:rPr lang="en-AU" smtClean="0"/>
              <a:t>26/04/2018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A95FD39-2FFE-4DFC-AF6D-9A15C5312360}" type="slidenum">
              <a:rPr lang="en-AU" smtClean="0"/>
              <a:t>‹#›</a:t>
            </a:fld>
            <a:endParaRPr lang="en-AU"/>
          </a:p>
        </p:txBody>
      </p:sp>
    </p:spTree>
    <p:extLst>
      <p:ext uri="{BB962C8B-B14F-4D97-AF65-F5344CB8AC3E}">
        <p14:creationId xmlns:p14="http://schemas.microsoft.com/office/powerpoint/2010/main" val="1568626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1F2D28AD-588C-40F5-B098-CDEEECAC4DF1}" type="datetimeFigureOut">
              <a:rPr lang="en-AU" smtClean="0"/>
              <a:t>26/04/2018</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6A95FD39-2FFE-4DFC-AF6D-9A15C5312360}" type="slidenum">
              <a:rPr lang="en-AU" smtClean="0"/>
              <a:t>‹#›</a:t>
            </a:fld>
            <a:endParaRPr lang="en-AU"/>
          </a:p>
        </p:txBody>
      </p:sp>
    </p:spTree>
    <p:extLst>
      <p:ext uri="{BB962C8B-B14F-4D97-AF65-F5344CB8AC3E}">
        <p14:creationId xmlns:p14="http://schemas.microsoft.com/office/powerpoint/2010/main" val="1553623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1F2D28AD-588C-40F5-B098-CDEEECAC4DF1}" type="datetimeFigureOut">
              <a:rPr lang="en-AU" smtClean="0"/>
              <a:t>26/04/2018</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6A95FD39-2FFE-4DFC-AF6D-9A15C5312360}" type="slidenum">
              <a:rPr lang="en-AU" smtClean="0"/>
              <a:t>‹#›</a:t>
            </a:fld>
            <a:endParaRPr lang="en-AU"/>
          </a:p>
        </p:txBody>
      </p:sp>
    </p:spTree>
    <p:extLst>
      <p:ext uri="{BB962C8B-B14F-4D97-AF65-F5344CB8AC3E}">
        <p14:creationId xmlns:p14="http://schemas.microsoft.com/office/powerpoint/2010/main" val="2617840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2D28AD-588C-40F5-B098-CDEEECAC4DF1}" type="datetimeFigureOut">
              <a:rPr lang="en-AU" smtClean="0"/>
              <a:t>26/04/2018</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6A95FD39-2FFE-4DFC-AF6D-9A15C5312360}" type="slidenum">
              <a:rPr lang="en-AU" smtClean="0"/>
              <a:t>‹#›</a:t>
            </a:fld>
            <a:endParaRPr lang="en-AU"/>
          </a:p>
        </p:txBody>
      </p:sp>
    </p:spTree>
    <p:extLst>
      <p:ext uri="{BB962C8B-B14F-4D97-AF65-F5344CB8AC3E}">
        <p14:creationId xmlns:p14="http://schemas.microsoft.com/office/powerpoint/2010/main" val="3312323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F2D28AD-588C-40F5-B098-CDEEECAC4DF1}" type="datetimeFigureOut">
              <a:rPr lang="en-AU" smtClean="0"/>
              <a:t>26/04/2018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A95FD39-2FFE-4DFC-AF6D-9A15C5312360}" type="slidenum">
              <a:rPr lang="en-AU" smtClean="0"/>
              <a:t>‹#›</a:t>
            </a:fld>
            <a:endParaRPr lang="en-AU"/>
          </a:p>
        </p:txBody>
      </p:sp>
    </p:spTree>
    <p:extLst>
      <p:ext uri="{BB962C8B-B14F-4D97-AF65-F5344CB8AC3E}">
        <p14:creationId xmlns:p14="http://schemas.microsoft.com/office/powerpoint/2010/main" val="10539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F2D28AD-588C-40F5-B098-CDEEECAC4DF1}" type="datetimeFigureOut">
              <a:rPr lang="en-AU" smtClean="0"/>
              <a:t>26/04/2018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A95FD39-2FFE-4DFC-AF6D-9A15C5312360}" type="slidenum">
              <a:rPr lang="en-AU" smtClean="0"/>
              <a:t>‹#›</a:t>
            </a:fld>
            <a:endParaRPr lang="en-AU"/>
          </a:p>
        </p:txBody>
      </p:sp>
    </p:spTree>
    <p:extLst>
      <p:ext uri="{BB962C8B-B14F-4D97-AF65-F5344CB8AC3E}">
        <p14:creationId xmlns:p14="http://schemas.microsoft.com/office/powerpoint/2010/main" val="277088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2D28AD-588C-40F5-B098-CDEEECAC4DF1}" type="datetimeFigureOut">
              <a:rPr lang="en-AU" smtClean="0"/>
              <a:t>26/04/2018</a:t>
            </a:fld>
            <a:endParaRPr lang="en-AU"/>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95FD39-2FFE-4DFC-AF6D-9A15C5312360}" type="slidenum">
              <a:rPr lang="en-AU" smtClean="0"/>
              <a:t>‹#›</a:t>
            </a:fld>
            <a:endParaRPr lang="en-AU"/>
          </a:p>
        </p:txBody>
      </p:sp>
    </p:spTree>
    <p:extLst>
      <p:ext uri="{BB962C8B-B14F-4D97-AF65-F5344CB8AC3E}">
        <p14:creationId xmlns:p14="http://schemas.microsoft.com/office/powerpoint/2010/main" val="26397303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4"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45.gif"/><Relationship Id="rId13" Type="http://schemas.openxmlformats.org/officeDocument/2006/relationships/image" Target="../media/image49.png"/><Relationship Id="rId18" Type="http://schemas.openxmlformats.org/officeDocument/2006/relationships/image" Target="../media/image54.png"/><Relationship Id="rId3" Type="http://schemas.openxmlformats.org/officeDocument/2006/relationships/image" Target="../media/image42.png"/><Relationship Id="rId21" Type="http://schemas.openxmlformats.org/officeDocument/2006/relationships/image" Target="../media/image57.png"/><Relationship Id="rId7" Type="http://schemas.openxmlformats.org/officeDocument/2006/relationships/image" Target="../media/image44.png"/><Relationship Id="rId12" Type="http://schemas.openxmlformats.org/officeDocument/2006/relationships/image" Target="../media/image48.emf"/><Relationship Id="rId17" Type="http://schemas.openxmlformats.org/officeDocument/2006/relationships/image" Target="../media/image53.png"/><Relationship Id="rId2" Type="http://schemas.openxmlformats.org/officeDocument/2006/relationships/image" Target="../media/image41.emf"/><Relationship Id="rId16" Type="http://schemas.openxmlformats.org/officeDocument/2006/relationships/image" Target="../media/image52.png"/><Relationship Id="rId20" Type="http://schemas.openxmlformats.org/officeDocument/2006/relationships/image" Target="../media/image56.pn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47.png"/><Relationship Id="rId5" Type="http://schemas.openxmlformats.org/officeDocument/2006/relationships/image" Target="../media/image43.png"/><Relationship Id="rId15" Type="http://schemas.openxmlformats.org/officeDocument/2006/relationships/image" Target="../media/image51.png"/><Relationship Id="rId23" Type="http://schemas.microsoft.com/office/2007/relationships/hdphoto" Target="../media/hdphoto4.wdp"/><Relationship Id="rId10" Type="http://schemas.microsoft.com/office/2007/relationships/hdphoto" Target="../media/hdphoto3.wdp"/><Relationship Id="rId19" Type="http://schemas.openxmlformats.org/officeDocument/2006/relationships/image" Target="../media/image55.png"/><Relationship Id="rId4" Type="http://schemas.microsoft.com/office/2007/relationships/hdphoto" Target="../media/hdphoto1.wdp"/><Relationship Id="rId9" Type="http://schemas.openxmlformats.org/officeDocument/2006/relationships/image" Target="../media/image46.png"/><Relationship Id="rId14" Type="http://schemas.openxmlformats.org/officeDocument/2006/relationships/image" Target="../media/image50.png"/><Relationship Id="rId22"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60.jpe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8.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8" Type="http://schemas.openxmlformats.org/officeDocument/2006/relationships/image" Target="../media/image78.jpg"/><Relationship Id="rId3" Type="http://schemas.openxmlformats.org/officeDocument/2006/relationships/image" Target="../media/image73.jpeg"/><Relationship Id="rId7" Type="http://schemas.openxmlformats.org/officeDocument/2006/relationships/image" Target="../media/image77.png"/><Relationship Id="rId2" Type="http://schemas.openxmlformats.org/officeDocument/2006/relationships/image" Target="../media/image72.jpeg"/><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jpeg"/></Relationships>
</file>

<file path=ppt/slides/_rels/slide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0.jpeg"/></Relationships>
</file>

<file path=ppt/slides/_rels/slide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5.tiff"/><Relationship Id="rId4" Type="http://schemas.openxmlformats.org/officeDocument/2006/relationships/image" Target="../media/image84.png"/></Relationships>
</file>

<file path=ppt/slides/_rels/slide2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88.tiff"/><Relationship Id="rId4" Type="http://schemas.openxmlformats.org/officeDocument/2006/relationships/image" Target="../media/image87.png"/></Relationships>
</file>

<file path=ppt/slides/_rels/slide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6.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15.png"/><Relationship Id="rId7" Type="http://schemas.openxmlformats.org/officeDocument/2006/relationships/image" Target="../media/image92.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91.png"/><Relationship Id="rId5" Type="http://schemas.openxmlformats.org/officeDocument/2006/relationships/image" Target="../media/image90.jpeg"/><Relationship Id="rId10" Type="http://schemas.openxmlformats.org/officeDocument/2006/relationships/image" Target="../media/image95.jpeg"/><Relationship Id="rId4" Type="http://schemas.openxmlformats.org/officeDocument/2006/relationships/image" Target="../media/image89.png"/><Relationship Id="rId9" Type="http://schemas.openxmlformats.org/officeDocument/2006/relationships/image" Target="../media/image9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753304"/>
            <a:ext cx="7848872" cy="932516"/>
          </a:xfrm>
        </p:spPr>
        <p:txBody>
          <a:bodyPr>
            <a:noAutofit/>
          </a:bodyPr>
          <a:lstStyle/>
          <a:p>
            <a:br>
              <a:rPr lang="en-AU" sz="2800" dirty="0"/>
            </a:br>
            <a:r>
              <a:rPr lang="en-AU" sz="2400" dirty="0"/>
              <a:t>Australia's Integrated Marine Observing System Animal Tracking Facility – advances and applications</a:t>
            </a:r>
            <a:br>
              <a:rPr lang="en-AU" dirty="0"/>
            </a:br>
            <a:br>
              <a:rPr lang="en-AU" sz="3200" dirty="0"/>
            </a:br>
            <a:endParaRPr lang="en-US" sz="3200" dirty="0"/>
          </a:p>
        </p:txBody>
      </p:sp>
      <p:sp>
        <p:nvSpPr>
          <p:cNvPr id="3" name="Content Placeholder 2"/>
          <p:cNvSpPr>
            <a:spLocks noGrp="1"/>
          </p:cNvSpPr>
          <p:nvPr>
            <p:ph idx="1"/>
          </p:nvPr>
        </p:nvSpPr>
        <p:spPr>
          <a:xfrm>
            <a:off x="533030" y="2276872"/>
            <a:ext cx="7886700" cy="359521"/>
          </a:xfrm>
        </p:spPr>
        <p:txBody>
          <a:bodyPr/>
          <a:lstStyle/>
          <a:p>
            <a:pPr marL="0" indent="0">
              <a:buNone/>
            </a:pPr>
            <a:r>
              <a:rPr lang="en-US" dirty="0"/>
              <a:t>Rob Harcourt</a:t>
            </a:r>
          </a:p>
          <a:p>
            <a:pPr marL="0" indent="0">
              <a:buNone/>
            </a:pPr>
            <a:r>
              <a:rPr lang="en-US" dirty="0"/>
              <a:t>Oostende 22 April 2018</a:t>
            </a:r>
          </a:p>
        </p:txBody>
      </p:sp>
      <p:pic>
        <p:nvPicPr>
          <p:cNvPr id="5" name="Picture 4" descr="MQ_INT_VER_RGB_POS.png">
            <a:extLst>
              <a:ext uri="{FF2B5EF4-FFF2-40B4-BE49-F238E27FC236}">
                <a16:creationId xmlns:a16="http://schemas.microsoft.com/office/drawing/2014/main" id="{7689F21F-98A7-6C4C-921F-7ADE8064025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24328" y="-28611"/>
            <a:ext cx="1773633" cy="1687875"/>
          </a:xfrm>
          <a:prstGeom prst="rect">
            <a:avLst/>
          </a:prstGeom>
        </p:spPr>
      </p:pic>
    </p:spTree>
    <p:extLst>
      <p:ext uri="{BB962C8B-B14F-4D97-AF65-F5344CB8AC3E}">
        <p14:creationId xmlns:p14="http://schemas.microsoft.com/office/powerpoint/2010/main" val="5155786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A98E7-D744-9948-9F8D-121547929F7D}"/>
              </a:ext>
            </a:extLst>
          </p:cNvPr>
          <p:cNvSpPr>
            <a:spLocks noGrp="1"/>
          </p:cNvSpPr>
          <p:nvPr>
            <p:ph type="title"/>
          </p:nvPr>
        </p:nvSpPr>
        <p:spPr/>
        <p:txBody>
          <a:bodyPr/>
          <a:lstStyle/>
          <a:p>
            <a:r>
              <a:rPr lang="en-US" dirty="0"/>
              <a:t>He didn’t share his data</a:t>
            </a:r>
          </a:p>
        </p:txBody>
      </p:sp>
      <p:pic>
        <p:nvPicPr>
          <p:cNvPr id="5" name="Picture 4">
            <a:extLst>
              <a:ext uri="{FF2B5EF4-FFF2-40B4-BE49-F238E27FC236}">
                <a16:creationId xmlns:a16="http://schemas.microsoft.com/office/drawing/2014/main" id="{915C4ABA-DC26-FF4F-B964-961B551543B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1983135" y="2129433"/>
            <a:ext cx="5157190" cy="3867892"/>
          </a:xfrm>
          <a:prstGeom prst="rect">
            <a:avLst/>
          </a:prstGeom>
        </p:spPr>
      </p:pic>
    </p:spTree>
    <p:extLst>
      <p:ext uri="{BB962C8B-B14F-4D97-AF65-F5344CB8AC3E}">
        <p14:creationId xmlns:p14="http://schemas.microsoft.com/office/powerpoint/2010/main" val="3796561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268760"/>
            <a:ext cx="8229600" cy="4421088"/>
          </a:xfrm>
        </p:spPr>
        <p:txBody>
          <a:bodyPr>
            <a:normAutofit/>
          </a:bodyPr>
          <a:lstStyle/>
          <a:p>
            <a:r>
              <a:rPr lang="en-AU" i="1" dirty="0"/>
              <a:t>develop a national approach to data synthesis and analysis (Xavier)</a:t>
            </a:r>
          </a:p>
          <a:p>
            <a:r>
              <a:rPr lang="en-AU" i="1" dirty="0"/>
              <a:t>inform future aspects of acoustic telemetry networks (Underway)</a:t>
            </a:r>
          </a:p>
          <a:p>
            <a:r>
              <a:rPr lang="en-AU" i="1" dirty="0"/>
              <a:t>national scale analyses to aid fisheries and threatened species management (Brodie)</a:t>
            </a:r>
          </a:p>
          <a:p>
            <a:r>
              <a:rPr lang="en-AU" i="1" dirty="0"/>
              <a:t>develop standardised approaches for large scale telemetry data analysis (</a:t>
            </a:r>
            <a:r>
              <a:rPr lang="en-AU" i="1"/>
              <a:t>Udyawer</a:t>
            </a:r>
            <a:r>
              <a:rPr lang="en-AU" i="1" dirty="0"/>
              <a:t>)</a:t>
            </a:r>
          </a:p>
          <a:p>
            <a:pPr marL="457200" lvl="1" indent="0">
              <a:buNone/>
            </a:pPr>
            <a:endParaRPr lang="en-AU" dirty="0"/>
          </a:p>
          <a:p>
            <a:endParaRPr lang="en-AU" sz="2900" dirty="0"/>
          </a:p>
        </p:txBody>
      </p:sp>
      <p:pic>
        <p:nvPicPr>
          <p:cNvPr id="4" name="Picture 3">
            <a:extLst>
              <a:ext uri="{FF2B5EF4-FFF2-40B4-BE49-F238E27FC236}">
                <a16:creationId xmlns:a16="http://schemas.microsoft.com/office/drawing/2014/main" id="{9EE80BE0-8DF8-004C-81F7-C8A89AC2B78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0800000">
            <a:off x="3929266" y="5589240"/>
            <a:ext cx="1584175" cy="1233756"/>
          </a:xfrm>
          <a:prstGeom prst="rect">
            <a:avLst/>
          </a:prstGeom>
        </p:spPr>
      </p:pic>
      <p:pic>
        <p:nvPicPr>
          <p:cNvPr id="6" name="Picture 2">
            <a:extLst>
              <a:ext uri="{FF2B5EF4-FFF2-40B4-BE49-F238E27FC236}">
                <a16:creationId xmlns:a16="http://schemas.microsoft.com/office/drawing/2014/main" id="{45C20BFD-04B7-A745-91EC-0518733B4F4B}"/>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36512" y="5595252"/>
            <a:ext cx="1838749" cy="12901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 name="Picture 6">
            <a:extLst>
              <a:ext uri="{FF2B5EF4-FFF2-40B4-BE49-F238E27FC236}">
                <a16:creationId xmlns:a16="http://schemas.microsoft.com/office/drawing/2014/main" id="{44356F70-A3F8-5940-9001-77754C9EEBA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562745" y="5517232"/>
            <a:ext cx="1580823" cy="1324040"/>
          </a:xfrm>
          <a:prstGeom prst="rect">
            <a:avLst/>
          </a:prstGeom>
        </p:spPr>
      </p:pic>
      <p:pic>
        <p:nvPicPr>
          <p:cNvPr id="8" name="Picture 7" descr="Untitled-3.png">
            <a:extLst>
              <a:ext uri="{FF2B5EF4-FFF2-40B4-BE49-F238E27FC236}">
                <a16:creationId xmlns:a16="http://schemas.microsoft.com/office/drawing/2014/main" id="{0DB2239D-34EE-B443-B582-FBE72F3BE69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04772" y="0"/>
            <a:ext cx="7539228" cy="1309116"/>
          </a:xfrm>
          <a:prstGeom prst="rect">
            <a:avLst/>
          </a:prstGeom>
        </p:spPr>
      </p:pic>
      <p:sp>
        <p:nvSpPr>
          <p:cNvPr id="2" name="Title 1"/>
          <p:cNvSpPr>
            <a:spLocks noGrp="1"/>
          </p:cNvSpPr>
          <p:nvPr>
            <p:ph type="title"/>
          </p:nvPr>
        </p:nvSpPr>
        <p:spPr>
          <a:xfrm>
            <a:off x="-108520" y="404664"/>
            <a:ext cx="8229600" cy="1143000"/>
          </a:xfrm>
        </p:spPr>
        <p:txBody>
          <a:bodyPr>
            <a:normAutofit/>
          </a:bodyPr>
          <a:lstStyle/>
          <a:p>
            <a:r>
              <a:rPr lang="en-AU" dirty="0"/>
              <a:t>10 year review - Task Team</a:t>
            </a:r>
          </a:p>
        </p:txBody>
      </p:sp>
    </p:spTree>
    <p:extLst>
      <p:ext uri="{BB962C8B-B14F-4D97-AF65-F5344CB8AC3E}">
        <p14:creationId xmlns:p14="http://schemas.microsoft.com/office/powerpoint/2010/main" val="1798101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33324-C1DC-124F-8ACC-09955016C20D}"/>
              </a:ext>
            </a:extLst>
          </p:cNvPr>
          <p:cNvSpPr>
            <a:spLocks noGrp="1"/>
          </p:cNvSpPr>
          <p:nvPr>
            <p:ph type="title"/>
          </p:nvPr>
        </p:nvSpPr>
        <p:spPr>
          <a:xfrm>
            <a:off x="457200" y="404664"/>
            <a:ext cx="8507288" cy="1012974"/>
          </a:xfrm>
        </p:spPr>
        <p:txBody>
          <a:bodyPr>
            <a:normAutofit fontScale="90000"/>
          </a:bodyPr>
          <a:lstStyle/>
          <a:p>
            <a:br>
              <a:rPr lang="en-AU" dirty="0"/>
            </a:br>
            <a:endParaRPr lang="en-US" dirty="0"/>
          </a:p>
        </p:txBody>
      </p:sp>
      <p:sp>
        <p:nvSpPr>
          <p:cNvPr id="3" name="Content Placeholder 2">
            <a:extLst>
              <a:ext uri="{FF2B5EF4-FFF2-40B4-BE49-F238E27FC236}">
                <a16:creationId xmlns:a16="http://schemas.microsoft.com/office/drawing/2014/main" id="{D5EAC435-75B7-4F46-904C-A2E97336641B}"/>
              </a:ext>
            </a:extLst>
          </p:cNvPr>
          <p:cNvSpPr>
            <a:spLocks noGrp="1"/>
          </p:cNvSpPr>
          <p:nvPr>
            <p:ph idx="1"/>
          </p:nvPr>
        </p:nvSpPr>
        <p:spPr>
          <a:xfrm>
            <a:off x="457200" y="2348880"/>
            <a:ext cx="8363272" cy="3777283"/>
          </a:xfrm>
        </p:spPr>
        <p:txBody>
          <a:bodyPr/>
          <a:lstStyle/>
          <a:p>
            <a:pPr marL="0" indent="0">
              <a:buNone/>
            </a:pPr>
            <a:r>
              <a:rPr lang="en-US" dirty="0"/>
              <a:t>Continental-scale animal tracking reveals functional movement classes across marine taxa.</a:t>
            </a:r>
          </a:p>
          <a:p>
            <a:pPr marL="0" indent="0">
              <a:buNone/>
            </a:pPr>
            <a:r>
              <a:rPr lang="en-US" sz="1600" b="1" dirty="0"/>
              <a:t>Brodie, S, </a:t>
            </a:r>
            <a:r>
              <a:rPr lang="en-US" sz="1600" b="1" dirty="0" err="1"/>
              <a:t>Lédée</a:t>
            </a:r>
            <a:r>
              <a:rPr lang="en-US" sz="1600" b="1" dirty="0"/>
              <a:t>, EL, Heupel, MR, Babcock, RC, Campbell, H, Gledhill, DC,  </a:t>
            </a:r>
            <a:r>
              <a:rPr lang="en-US" sz="1600" b="1" dirty="0" err="1"/>
              <a:t>Hoenner</a:t>
            </a:r>
            <a:r>
              <a:rPr lang="en-US" sz="1600" b="1" dirty="0"/>
              <a:t>, X. Huveneers, C, </a:t>
            </a:r>
            <a:r>
              <a:rPr lang="en-US" sz="1600" b="1" dirty="0" err="1"/>
              <a:t>Jaine</a:t>
            </a:r>
            <a:r>
              <a:rPr lang="en-US" sz="1600" b="1" dirty="0"/>
              <a:t>, FRA, Simpfendorfer, CA, Taylor, M,D, </a:t>
            </a:r>
            <a:r>
              <a:rPr lang="en-US" sz="1600" b="1" dirty="0" err="1"/>
              <a:t>Udyawer</a:t>
            </a:r>
            <a:r>
              <a:rPr lang="en-US" sz="1600" b="1" dirty="0"/>
              <a:t>, V, Harcourt,</a:t>
            </a:r>
            <a:r>
              <a:rPr lang="en-US" sz="1600" b="1" baseline="30000" dirty="0"/>
              <a:t> </a:t>
            </a:r>
            <a:r>
              <a:rPr lang="en-US" sz="1600" b="1" dirty="0"/>
              <a:t>RG. 2018.</a:t>
            </a:r>
          </a:p>
        </p:txBody>
      </p:sp>
      <p:pic>
        <p:nvPicPr>
          <p:cNvPr id="5" name="Picture 4">
            <a:extLst>
              <a:ext uri="{FF2B5EF4-FFF2-40B4-BE49-F238E27FC236}">
                <a16:creationId xmlns:a16="http://schemas.microsoft.com/office/drawing/2014/main" id="{52EDB8A6-D604-7847-9371-5934A275D26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2968"/>
            <a:ext cx="9144000" cy="2082585"/>
          </a:xfrm>
          <a:prstGeom prst="rect">
            <a:avLst/>
          </a:prstGeom>
        </p:spPr>
      </p:pic>
      <p:pic>
        <p:nvPicPr>
          <p:cNvPr id="7" name="Picture 6">
            <a:extLst>
              <a:ext uri="{FF2B5EF4-FFF2-40B4-BE49-F238E27FC236}">
                <a16:creationId xmlns:a16="http://schemas.microsoft.com/office/drawing/2014/main" id="{F8899E36-6D46-084F-8F51-F8C06D2467E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0040" y="4578063"/>
            <a:ext cx="2843808" cy="1890830"/>
          </a:xfrm>
          <a:prstGeom prst="rect">
            <a:avLst/>
          </a:prstGeom>
        </p:spPr>
      </p:pic>
      <p:pic>
        <p:nvPicPr>
          <p:cNvPr id="8" name="Picture 7" descr="DSC_0931">
            <a:extLst>
              <a:ext uri="{FF2B5EF4-FFF2-40B4-BE49-F238E27FC236}">
                <a16:creationId xmlns:a16="http://schemas.microsoft.com/office/drawing/2014/main" id="{432FF030-E852-FF47-82AD-E4B1952298D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419872" y="4578063"/>
            <a:ext cx="2844123" cy="18908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SBT picture1">
            <a:extLst>
              <a:ext uri="{FF2B5EF4-FFF2-40B4-BE49-F238E27FC236}">
                <a16:creationId xmlns:a16="http://schemas.microsoft.com/office/drawing/2014/main" id="{E37581B8-3714-8543-8CE9-36F9AAB8265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516216" y="4578063"/>
            <a:ext cx="2521107" cy="1890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2040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634082"/>
          </a:xfrm>
        </p:spPr>
        <p:txBody>
          <a:bodyPr>
            <a:normAutofit fontScale="90000"/>
          </a:bodyPr>
          <a:lstStyle/>
          <a:p>
            <a:r>
              <a:rPr lang="en-AU" dirty="0"/>
              <a:t>Networks with and without IMOS</a:t>
            </a:r>
          </a:p>
        </p:txBody>
      </p:sp>
      <p:sp>
        <p:nvSpPr>
          <p:cNvPr id="10" name="TextBox 9"/>
          <p:cNvSpPr txBox="1"/>
          <p:nvPr/>
        </p:nvSpPr>
        <p:spPr>
          <a:xfrm>
            <a:off x="7452320" y="3738518"/>
            <a:ext cx="1455848" cy="338554"/>
          </a:xfrm>
          <a:prstGeom prst="rect">
            <a:avLst/>
          </a:prstGeom>
          <a:solidFill>
            <a:schemeClr val="bg1"/>
          </a:solidFill>
        </p:spPr>
        <p:txBody>
          <a:bodyPr wrap="none" rtlCol="0">
            <a:spAutoFit/>
          </a:bodyPr>
          <a:lstStyle/>
          <a:p>
            <a:r>
              <a:rPr lang="en-AU" sz="1600" dirty="0"/>
              <a:t>Non-IMOS only</a:t>
            </a:r>
          </a:p>
        </p:txBody>
      </p:sp>
      <p:sp>
        <p:nvSpPr>
          <p:cNvPr id="4" name="TextBox 3"/>
          <p:cNvSpPr txBox="1"/>
          <p:nvPr/>
        </p:nvSpPr>
        <p:spPr>
          <a:xfrm>
            <a:off x="876947" y="764704"/>
            <a:ext cx="4052648" cy="338554"/>
          </a:xfrm>
          <a:prstGeom prst="rect">
            <a:avLst/>
          </a:prstGeom>
          <a:noFill/>
        </p:spPr>
        <p:txBody>
          <a:bodyPr wrap="none" rtlCol="0">
            <a:spAutoFit/>
          </a:bodyPr>
          <a:lstStyle/>
          <a:p>
            <a:r>
              <a:rPr lang="en-AU" sz="1600" dirty="0"/>
              <a:t>47.7M detections 2,181 individuals, 92 species</a:t>
            </a:r>
          </a:p>
        </p:txBody>
      </p:sp>
      <p:pic>
        <p:nvPicPr>
          <p:cNvPr id="12"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247" y="5677032"/>
            <a:ext cx="1722192" cy="12083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10">
            <a:extLst>
              <a:ext uri="{FF2B5EF4-FFF2-40B4-BE49-F238E27FC236}">
                <a16:creationId xmlns:a16="http://schemas.microsoft.com/office/drawing/2014/main" id="{9195FFEA-C9AB-4541-B423-B984ED46F8D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47" y="1567432"/>
            <a:ext cx="9144000" cy="3452714"/>
          </a:xfrm>
          <a:prstGeom prst="rect">
            <a:avLst/>
          </a:prstGeom>
        </p:spPr>
      </p:pic>
      <p:pic>
        <p:nvPicPr>
          <p:cNvPr id="15" name="Picture 14" descr="Eloidee.jpg">
            <a:extLst>
              <a:ext uri="{FF2B5EF4-FFF2-40B4-BE49-F238E27FC236}">
                <a16:creationId xmlns:a16="http://schemas.microsoft.com/office/drawing/2014/main" id="{6C2EB7B5-6BD9-1F43-A7D4-B7D1C3C0DCB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85628" y="5677032"/>
            <a:ext cx="1851948" cy="1160656"/>
          </a:xfrm>
          <a:prstGeom prst="rect">
            <a:avLst/>
          </a:prstGeom>
        </p:spPr>
      </p:pic>
      <p:sp>
        <p:nvSpPr>
          <p:cNvPr id="13" name="TextBox 12">
            <a:extLst>
              <a:ext uri="{FF2B5EF4-FFF2-40B4-BE49-F238E27FC236}">
                <a16:creationId xmlns:a16="http://schemas.microsoft.com/office/drawing/2014/main" id="{C6B1364B-5149-1A47-AF66-31C92C1BB123}"/>
              </a:ext>
            </a:extLst>
          </p:cNvPr>
          <p:cNvSpPr txBox="1"/>
          <p:nvPr/>
        </p:nvSpPr>
        <p:spPr>
          <a:xfrm>
            <a:off x="2411760" y="6237312"/>
            <a:ext cx="3878754" cy="369332"/>
          </a:xfrm>
          <a:prstGeom prst="rect">
            <a:avLst/>
          </a:prstGeom>
          <a:noFill/>
        </p:spPr>
        <p:txBody>
          <a:bodyPr wrap="none" rtlCol="0">
            <a:spAutoFit/>
          </a:bodyPr>
          <a:lstStyle/>
          <a:p>
            <a:r>
              <a:rPr lang="en-AU" dirty="0"/>
              <a:t>#</a:t>
            </a:r>
            <a:r>
              <a:rPr lang="en-AU" dirty="0" err="1"/>
              <a:t>Internationalwomenandgirlsinscience</a:t>
            </a:r>
            <a:endParaRPr lang="en-US" dirty="0"/>
          </a:p>
        </p:txBody>
      </p:sp>
      <p:pic>
        <p:nvPicPr>
          <p:cNvPr id="17" name="Picture 16">
            <a:extLst>
              <a:ext uri="{FF2B5EF4-FFF2-40B4-BE49-F238E27FC236}">
                <a16:creationId xmlns:a16="http://schemas.microsoft.com/office/drawing/2014/main" id="{1D5913C8-FABB-D14D-BAE8-957CBD0F799F}"/>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805533" y="5993566"/>
            <a:ext cx="698500" cy="393700"/>
          </a:xfrm>
          <a:prstGeom prst="rect">
            <a:avLst/>
          </a:prstGeom>
        </p:spPr>
      </p:pic>
    </p:spTree>
    <p:extLst>
      <p:ext uri="{BB962C8B-B14F-4D97-AF65-F5344CB8AC3E}">
        <p14:creationId xmlns:p14="http://schemas.microsoft.com/office/powerpoint/2010/main" val="2989070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C19FCD4-09DC-8041-B324-1616EC0FA20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7515" y="76081"/>
            <a:ext cx="8056485" cy="6858000"/>
          </a:xfrm>
          <a:prstGeom prst="rect">
            <a:avLst/>
          </a:prstGeom>
        </p:spPr>
      </p:pic>
      <p:pic>
        <p:nvPicPr>
          <p:cNvPr id="12" name="Picture 2"/>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247" y="5850184"/>
            <a:ext cx="1475409" cy="1035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TextBox 12">
            <a:extLst>
              <a:ext uri="{FF2B5EF4-FFF2-40B4-BE49-F238E27FC236}">
                <a16:creationId xmlns:a16="http://schemas.microsoft.com/office/drawing/2014/main" id="{7E1B6CE9-61F9-9046-81D7-A72DA921FD6B}"/>
              </a:ext>
            </a:extLst>
          </p:cNvPr>
          <p:cNvSpPr txBox="1"/>
          <p:nvPr/>
        </p:nvSpPr>
        <p:spPr>
          <a:xfrm>
            <a:off x="1259632" y="188640"/>
            <a:ext cx="3986732" cy="461665"/>
          </a:xfrm>
          <a:prstGeom prst="rect">
            <a:avLst/>
          </a:prstGeom>
          <a:noFill/>
        </p:spPr>
        <p:txBody>
          <a:bodyPr wrap="none" rtlCol="0">
            <a:spAutoFit/>
          </a:bodyPr>
          <a:lstStyle/>
          <a:p>
            <a:r>
              <a:rPr lang="en-AU" sz="2400" b="1" dirty="0"/>
              <a:t>Functional Movement Classes</a:t>
            </a:r>
            <a:endParaRPr lang="en-US" sz="2400" b="1" dirty="0"/>
          </a:p>
        </p:txBody>
      </p:sp>
      <p:sp>
        <p:nvSpPr>
          <p:cNvPr id="4" name="TextBox 3"/>
          <p:cNvSpPr txBox="1"/>
          <p:nvPr/>
        </p:nvSpPr>
        <p:spPr>
          <a:xfrm>
            <a:off x="1259632" y="825624"/>
            <a:ext cx="4052648" cy="338554"/>
          </a:xfrm>
          <a:prstGeom prst="rect">
            <a:avLst/>
          </a:prstGeom>
          <a:noFill/>
        </p:spPr>
        <p:txBody>
          <a:bodyPr wrap="none" rtlCol="0">
            <a:spAutoFit/>
          </a:bodyPr>
          <a:lstStyle/>
          <a:p>
            <a:r>
              <a:rPr lang="en-AU" sz="1600" dirty="0"/>
              <a:t>47.7M detections 2,181 individuals, 92 species</a:t>
            </a:r>
          </a:p>
        </p:txBody>
      </p:sp>
    </p:spTree>
    <p:extLst>
      <p:ext uri="{BB962C8B-B14F-4D97-AF65-F5344CB8AC3E}">
        <p14:creationId xmlns:p14="http://schemas.microsoft.com/office/powerpoint/2010/main" val="1840991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7E0287-1C40-9D46-B4A3-28F604ED577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8862" y="0"/>
            <a:ext cx="7646276" cy="6858000"/>
          </a:xfrm>
          <a:prstGeom prst="rect">
            <a:avLst/>
          </a:prstGeom>
        </p:spPr>
      </p:pic>
    </p:spTree>
    <p:extLst>
      <p:ext uri="{BB962C8B-B14F-4D97-AF65-F5344CB8AC3E}">
        <p14:creationId xmlns:p14="http://schemas.microsoft.com/office/powerpoint/2010/main" val="2268281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D1E454-05C2-E943-A4D1-81A6CDF002E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6426" y="0"/>
            <a:ext cx="8071148" cy="6858000"/>
          </a:xfrm>
          <a:prstGeom prst="rect">
            <a:avLst/>
          </a:prstGeom>
        </p:spPr>
      </p:pic>
    </p:spTree>
    <p:extLst>
      <p:ext uri="{BB962C8B-B14F-4D97-AF65-F5344CB8AC3E}">
        <p14:creationId xmlns:p14="http://schemas.microsoft.com/office/powerpoint/2010/main" val="80774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Classification of species</a:t>
            </a:r>
          </a:p>
        </p:txBody>
      </p:sp>
      <p:grpSp>
        <p:nvGrpSpPr>
          <p:cNvPr id="6" name="Group 5"/>
          <p:cNvGrpSpPr/>
          <p:nvPr/>
        </p:nvGrpSpPr>
        <p:grpSpPr>
          <a:xfrm>
            <a:off x="1" y="1484784"/>
            <a:ext cx="9144000" cy="3099371"/>
            <a:chOff x="1" y="1769789"/>
            <a:chExt cx="9144000" cy="3099371"/>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 y="1769789"/>
              <a:ext cx="9144000" cy="309937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Oval 2"/>
            <p:cNvSpPr/>
            <p:nvPr/>
          </p:nvSpPr>
          <p:spPr>
            <a:xfrm>
              <a:off x="6012160" y="4348431"/>
              <a:ext cx="648072" cy="23269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Oval 14"/>
            <p:cNvSpPr/>
            <p:nvPr/>
          </p:nvSpPr>
          <p:spPr>
            <a:xfrm>
              <a:off x="3635896" y="2852936"/>
              <a:ext cx="648072" cy="23269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Oval 15"/>
            <p:cNvSpPr/>
            <p:nvPr/>
          </p:nvSpPr>
          <p:spPr>
            <a:xfrm>
              <a:off x="8172400" y="3268311"/>
              <a:ext cx="648072" cy="23269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Oval 16"/>
            <p:cNvSpPr/>
            <p:nvPr/>
          </p:nvSpPr>
          <p:spPr>
            <a:xfrm>
              <a:off x="1331640" y="3844375"/>
              <a:ext cx="648072" cy="23269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Oval 17"/>
            <p:cNvSpPr/>
            <p:nvPr/>
          </p:nvSpPr>
          <p:spPr>
            <a:xfrm>
              <a:off x="6012160" y="4583630"/>
              <a:ext cx="648072" cy="23269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Oval 18"/>
            <p:cNvSpPr/>
            <p:nvPr/>
          </p:nvSpPr>
          <p:spPr>
            <a:xfrm>
              <a:off x="8100392" y="1872491"/>
              <a:ext cx="792088" cy="34904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Oval 19"/>
            <p:cNvSpPr/>
            <p:nvPr/>
          </p:nvSpPr>
          <p:spPr>
            <a:xfrm>
              <a:off x="8172400" y="2985944"/>
              <a:ext cx="648072" cy="23269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Oval 20"/>
            <p:cNvSpPr/>
            <p:nvPr/>
          </p:nvSpPr>
          <p:spPr>
            <a:xfrm>
              <a:off x="8161488" y="3844375"/>
              <a:ext cx="648072" cy="23269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Oval 21"/>
            <p:cNvSpPr/>
            <p:nvPr/>
          </p:nvSpPr>
          <p:spPr>
            <a:xfrm>
              <a:off x="3635896" y="2994652"/>
              <a:ext cx="648072" cy="23269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aphicFrame>
        <p:nvGraphicFramePr>
          <p:cNvPr id="5" name="Table 4"/>
          <p:cNvGraphicFramePr>
            <a:graphicFrameLocks noGrp="1"/>
          </p:cNvGraphicFramePr>
          <p:nvPr>
            <p:extLst>
              <p:ext uri="{D42A27DB-BD31-4B8C-83A1-F6EECF244321}">
                <p14:modId xmlns:p14="http://schemas.microsoft.com/office/powerpoint/2010/main" val="2070656339"/>
              </p:ext>
            </p:extLst>
          </p:nvPr>
        </p:nvGraphicFramePr>
        <p:xfrm>
          <a:off x="446856" y="4955945"/>
          <a:ext cx="8229600" cy="1713415"/>
        </p:xfrm>
        <a:graphic>
          <a:graphicData uri="http://schemas.openxmlformats.org/drawingml/2006/table">
            <a:tbl>
              <a:tblPr firstRow="1" firstCol="1" bandRow="1">
                <a:tableStyleId>{5C22544A-7EE6-4342-B048-85BDC9FD1C3A}</a:tableStyleId>
              </a:tblPr>
              <a:tblGrid>
                <a:gridCol w="2590188">
                  <a:extLst>
                    <a:ext uri="{9D8B030D-6E8A-4147-A177-3AD203B41FA5}">
                      <a16:colId xmlns:a16="http://schemas.microsoft.com/office/drawing/2014/main" val="20000"/>
                    </a:ext>
                  </a:extLst>
                </a:gridCol>
                <a:gridCol w="5639412">
                  <a:extLst>
                    <a:ext uri="{9D8B030D-6E8A-4147-A177-3AD203B41FA5}">
                      <a16:colId xmlns:a16="http://schemas.microsoft.com/office/drawing/2014/main" val="20001"/>
                    </a:ext>
                  </a:extLst>
                </a:gridCol>
              </a:tblGrid>
              <a:tr h="155765">
                <a:tc>
                  <a:txBody>
                    <a:bodyPr/>
                    <a:lstStyle/>
                    <a:p>
                      <a:pPr algn="l">
                        <a:spcAft>
                          <a:spcPts val="0"/>
                        </a:spcAft>
                      </a:pPr>
                      <a:r>
                        <a:rPr lang="en-AU" sz="1000">
                          <a:effectLst/>
                        </a:rPr>
                        <a:t>Species</a:t>
                      </a:r>
                      <a:endParaRPr lang="en-AU" sz="1100">
                        <a:effectLst/>
                        <a:latin typeface="Times New Roman"/>
                        <a:ea typeface="Calibri"/>
                      </a:endParaRPr>
                    </a:p>
                  </a:txBody>
                  <a:tcPr marL="63722" marR="63722" marT="0" marB="0"/>
                </a:tc>
                <a:tc>
                  <a:txBody>
                    <a:bodyPr/>
                    <a:lstStyle/>
                    <a:p>
                      <a:pPr algn="l">
                        <a:spcAft>
                          <a:spcPts val="0"/>
                        </a:spcAft>
                      </a:pPr>
                      <a:r>
                        <a:rPr lang="en-AU" sz="1000">
                          <a:effectLst/>
                        </a:rPr>
                        <a:t>Reasons</a:t>
                      </a:r>
                      <a:endParaRPr lang="en-AU" sz="1100">
                        <a:effectLst/>
                        <a:latin typeface="Times New Roman"/>
                        <a:ea typeface="Calibri"/>
                      </a:endParaRPr>
                    </a:p>
                  </a:txBody>
                  <a:tcPr marL="63722" marR="63722" marT="0" marB="0"/>
                </a:tc>
                <a:extLst>
                  <a:ext uri="{0D108BD9-81ED-4DB2-BD59-A6C34878D82A}">
                    <a16:rowId xmlns:a16="http://schemas.microsoft.com/office/drawing/2014/main" val="10000"/>
                  </a:ext>
                </a:extLst>
              </a:tr>
              <a:tr h="155765">
                <a:tc>
                  <a:txBody>
                    <a:bodyPr/>
                    <a:lstStyle/>
                    <a:p>
                      <a:pPr algn="l">
                        <a:spcAft>
                          <a:spcPts val="0"/>
                        </a:spcAft>
                      </a:pPr>
                      <a:r>
                        <a:rPr lang="en-AU" sz="1000">
                          <a:effectLst/>
                        </a:rPr>
                        <a:t>Snapper</a:t>
                      </a:r>
                      <a:endParaRPr lang="en-AU" sz="1100">
                        <a:effectLst/>
                        <a:latin typeface="Times New Roman"/>
                        <a:ea typeface="Calibri"/>
                      </a:endParaRPr>
                    </a:p>
                  </a:txBody>
                  <a:tcPr marL="63722" marR="63722" marT="0" marB="0"/>
                </a:tc>
                <a:tc>
                  <a:txBody>
                    <a:bodyPr/>
                    <a:lstStyle/>
                    <a:p>
                      <a:pPr algn="l">
                        <a:spcAft>
                          <a:spcPts val="0"/>
                        </a:spcAft>
                      </a:pPr>
                      <a:r>
                        <a:rPr lang="en-AU" sz="1000">
                          <a:effectLst/>
                        </a:rPr>
                        <a:t>Coastal demersal,  Stocks fished across multiple states,  commercially &amp; recreationally important</a:t>
                      </a:r>
                      <a:endParaRPr lang="en-AU" sz="1100">
                        <a:effectLst/>
                        <a:latin typeface="Times New Roman"/>
                        <a:ea typeface="Calibri"/>
                      </a:endParaRPr>
                    </a:p>
                  </a:txBody>
                  <a:tcPr marL="63722" marR="63722" marT="0" marB="0"/>
                </a:tc>
                <a:extLst>
                  <a:ext uri="{0D108BD9-81ED-4DB2-BD59-A6C34878D82A}">
                    <a16:rowId xmlns:a16="http://schemas.microsoft.com/office/drawing/2014/main" val="10001"/>
                  </a:ext>
                </a:extLst>
              </a:tr>
              <a:tr h="155765">
                <a:tc>
                  <a:txBody>
                    <a:bodyPr/>
                    <a:lstStyle/>
                    <a:p>
                      <a:pPr algn="l">
                        <a:spcAft>
                          <a:spcPts val="0"/>
                        </a:spcAft>
                      </a:pPr>
                      <a:r>
                        <a:rPr lang="en-AU" sz="1000">
                          <a:effectLst/>
                        </a:rPr>
                        <a:t>Kingfish</a:t>
                      </a:r>
                      <a:endParaRPr lang="en-AU" sz="1100">
                        <a:effectLst/>
                        <a:latin typeface="Times New Roman"/>
                        <a:ea typeface="Calibri"/>
                      </a:endParaRPr>
                    </a:p>
                  </a:txBody>
                  <a:tcPr marL="63722" marR="63722" marT="0" marB="0"/>
                </a:tc>
                <a:tc>
                  <a:txBody>
                    <a:bodyPr/>
                    <a:lstStyle/>
                    <a:p>
                      <a:pPr algn="l">
                        <a:spcAft>
                          <a:spcPts val="0"/>
                        </a:spcAft>
                      </a:pPr>
                      <a:r>
                        <a:rPr lang="en-AU" sz="1000">
                          <a:effectLst/>
                        </a:rPr>
                        <a:t>Pelagic, migratory,  Stocks fished across multiple states,  recreationally important</a:t>
                      </a:r>
                      <a:endParaRPr lang="en-AU" sz="1100">
                        <a:effectLst/>
                        <a:latin typeface="Times New Roman"/>
                        <a:ea typeface="Calibri"/>
                      </a:endParaRPr>
                    </a:p>
                  </a:txBody>
                  <a:tcPr marL="63722" marR="63722" marT="0" marB="0"/>
                </a:tc>
                <a:extLst>
                  <a:ext uri="{0D108BD9-81ED-4DB2-BD59-A6C34878D82A}">
                    <a16:rowId xmlns:a16="http://schemas.microsoft.com/office/drawing/2014/main" val="10002"/>
                  </a:ext>
                </a:extLst>
              </a:tr>
              <a:tr h="155765">
                <a:tc>
                  <a:txBody>
                    <a:bodyPr/>
                    <a:lstStyle/>
                    <a:p>
                      <a:pPr algn="l">
                        <a:spcAft>
                          <a:spcPts val="0"/>
                        </a:spcAft>
                      </a:pPr>
                      <a:r>
                        <a:rPr lang="en-AU" sz="1000">
                          <a:effectLst/>
                        </a:rPr>
                        <a:t>Flatheads (Sand, Bluespotted)</a:t>
                      </a:r>
                      <a:endParaRPr lang="en-AU" sz="1100">
                        <a:effectLst/>
                        <a:latin typeface="Times New Roman"/>
                        <a:ea typeface="Calibri"/>
                      </a:endParaRPr>
                    </a:p>
                  </a:txBody>
                  <a:tcPr marL="63722" marR="63722" marT="0" marB="0"/>
                </a:tc>
                <a:tc>
                  <a:txBody>
                    <a:bodyPr/>
                    <a:lstStyle/>
                    <a:p>
                      <a:pPr algn="l">
                        <a:spcAft>
                          <a:spcPts val="0"/>
                        </a:spcAft>
                      </a:pPr>
                      <a:r>
                        <a:rPr lang="en-AU" sz="1000">
                          <a:effectLst/>
                        </a:rPr>
                        <a:t>Coastal demersal,  Stocks fished across multiple states,  recreationally and Commercially important</a:t>
                      </a:r>
                      <a:endParaRPr lang="en-AU" sz="1100">
                        <a:effectLst/>
                        <a:latin typeface="Times New Roman"/>
                        <a:ea typeface="Calibri"/>
                      </a:endParaRPr>
                    </a:p>
                  </a:txBody>
                  <a:tcPr marL="63722" marR="63722" marT="0" marB="0"/>
                </a:tc>
                <a:extLst>
                  <a:ext uri="{0D108BD9-81ED-4DB2-BD59-A6C34878D82A}">
                    <a16:rowId xmlns:a16="http://schemas.microsoft.com/office/drawing/2014/main" val="10003"/>
                  </a:ext>
                </a:extLst>
              </a:tr>
              <a:tr h="155765">
                <a:tc>
                  <a:txBody>
                    <a:bodyPr/>
                    <a:lstStyle/>
                    <a:p>
                      <a:pPr algn="l">
                        <a:spcAft>
                          <a:spcPts val="0"/>
                        </a:spcAft>
                      </a:pPr>
                      <a:r>
                        <a:rPr lang="en-AU" sz="1000">
                          <a:effectLst/>
                        </a:rPr>
                        <a:t>Bream (Black, Yellowfin)</a:t>
                      </a:r>
                      <a:endParaRPr lang="en-AU" sz="1100">
                        <a:effectLst/>
                        <a:latin typeface="Times New Roman"/>
                        <a:ea typeface="Calibri"/>
                      </a:endParaRPr>
                    </a:p>
                  </a:txBody>
                  <a:tcPr marL="63722" marR="63722" marT="0" marB="0"/>
                </a:tc>
                <a:tc>
                  <a:txBody>
                    <a:bodyPr/>
                    <a:lstStyle/>
                    <a:p>
                      <a:pPr algn="l">
                        <a:spcAft>
                          <a:spcPts val="0"/>
                        </a:spcAft>
                      </a:pPr>
                      <a:r>
                        <a:rPr lang="en-AU" sz="1000">
                          <a:effectLst/>
                        </a:rPr>
                        <a:t>Coastal demersal.  Stocks fished across multiple states, recreationally and commercially important</a:t>
                      </a:r>
                      <a:endParaRPr lang="en-AU" sz="1100">
                        <a:effectLst/>
                        <a:latin typeface="Times New Roman"/>
                        <a:ea typeface="Calibri"/>
                      </a:endParaRPr>
                    </a:p>
                  </a:txBody>
                  <a:tcPr marL="63722" marR="63722" marT="0" marB="0"/>
                </a:tc>
                <a:extLst>
                  <a:ext uri="{0D108BD9-81ED-4DB2-BD59-A6C34878D82A}">
                    <a16:rowId xmlns:a16="http://schemas.microsoft.com/office/drawing/2014/main" val="10004"/>
                  </a:ext>
                </a:extLst>
              </a:tr>
              <a:tr h="155765">
                <a:tc>
                  <a:txBody>
                    <a:bodyPr/>
                    <a:lstStyle/>
                    <a:p>
                      <a:pPr algn="l">
                        <a:spcAft>
                          <a:spcPts val="0"/>
                        </a:spcAft>
                      </a:pPr>
                      <a:r>
                        <a:rPr lang="en-AU" sz="1000">
                          <a:effectLst/>
                        </a:rPr>
                        <a:t>Spanish mackerel</a:t>
                      </a:r>
                      <a:endParaRPr lang="en-AU" sz="1100">
                        <a:effectLst/>
                        <a:latin typeface="Times New Roman"/>
                        <a:ea typeface="Calibri"/>
                      </a:endParaRPr>
                    </a:p>
                  </a:txBody>
                  <a:tcPr marL="63722" marR="63722" marT="0" marB="0"/>
                </a:tc>
                <a:tc>
                  <a:txBody>
                    <a:bodyPr/>
                    <a:lstStyle/>
                    <a:p>
                      <a:pPr algn="l">
                        <a:spcAft>
                          <a:spcPts val="0"/>
                        </a:spcAft>
                      </a:pPr>
                      <a:r>
                        <a:rPr lang="en-AU" sz="1000">
                          <a:effectLst/>
                        </a:rPr>
                        <a:t>Pelagic, migratory,  Stocks fished across multiple states,   recreationally and commercially important</a:t>
                      </a:r>
                      <a:endParaRPr lang="en-AU" sz="1100">
                        <a:effectLst/>
                        <a:latin typeface="Times New Roman"/>
                        <a:ea typeface="Calibri"/>
                      </a:endParaRPr>
                    </a:p>
                  </a:txBody>
                  <a:tcPr marL="63722" marR="63722" marT="0" marB="0"/>
                </a:tc>
                <a:extLst>
                  <a:ext uri="{0D108BD9-81ED-4DB2-BD59-A6C34878D82A}">
                    <a16:rowId xmlns:a16="http://schemas.microsoft.com/office/drawing/2014/main" val="10005"/>
                  </a:ext>
                </a:extLst>
              </a:tr>
              <a:tr h="155765">
                <a:tc>
                  <a:txBody>
                    <a:bodyPr/>
                    <a:lstStyle/>
                    <a:p>
                      <a:pPr algn="l">
                        <a:spcAft>
                          <a:spcPts val="0"/>
                        </a:spcAft>
                      </a:pPr>
                      <a:r>
                        <a:rPr lang="en-AU" sz="1000">
                          <a:effectLst/>
                        </a:rPr>
                        <a:t>Southern blue fin tuna</a:t>
                      </a:r>
                      <a:endParaRPr lang="en-AU" sz="1100">
                        <a:effectLst/>
                        <a:latin typeface="Times New Roman"/>
                        <a:ea typeface="Calibri"/>
                      </a:endParaRPr>
                    </a:p>
                  </a:txBody>
                  <a:tcPr marL="63722" marR="63722" marT="0" marB="0"/>
                </a:tc>
                <a:tc>
                  <a:txBody>
                    <a:bodyPr/>
                    <a:lstStyle/>
                    <a:p>
                      <a:pPr algn="l">
                        <a:spcAft>
                          <a:spcPts val="0"/>
                        </a:spcAft>
                      </a:pPr>
                      <a:r>
                        <a:rPr lang="en-AU" sz="1000">
                          <a:effectLst/>
                        </a:rPr>
                        <a:t>Pelagic, migratory, internationally commercially important (RFMO), increasing recreational catch</a:t>
                      </a:r>
                      <a:endParaRPr lang="en-AU" sz="1100">
                        <a:effectLst/>
                        <a:latin typeface="Times New Roman"/>
                        <a:ea typeface="Calibri"/>
                      </a:endParaRPr>
                    </a:p>
                  </a:txBody>
                  <a:tcPr marL="63722" marR="63722" marT="0" marB="0"/>
                </a:tc>
                <a:extLst>
                  <a:ext uri="{0D108BD9-81ED-4DB2-BD59-A6C34878D82A}">
                    <a16:rowId xmlns:a16="http://schemas.microsoft.com/office/drawing/2014/main" val="10006"/>
                  </a:ext>
                </a:extLst>
              </a:tr>
              <a:tr h="155765">
                <a:tc>
                  <a:txBody>
                    <a:bodyPr/>
                    <a:lstStyle/>
                    <a:p>
                      <a:pPr algn="l">
                        <a:spcAft>
                          <a:spcPts val="0"/>
                        </a:spcAft>
                      </a:pPr>
                      <a:r>
                        <a:rPr lang="en-AU" sz="1000">
                          <a:effectLst/>
                        </a:rPr>
                        <a:t>Tiger shark</a:t>
                      </a:r>
                      <a:endParaRPr lang="en-AU" sz="1100">
                        <a:effectLst/>
                        <a:latin typeface="Times New Roman"/>
                        <a:ea typeface="Calibri"/>
                      </a:endParaRPr>
                    </a:p>
                  </a:txBody>
                  <a:tcPr marL="63722" marR="63722" marT="0" marB="0"/>
                </a:tc>
                <a:tc>
                  <a:txBody>
                    <a:bodyPr/>
                    <a:lstStyle/>
                    <a:p>
                      <a:pPr algn="l">
                        <a:spcAft>
                          <a:spcPts val="0"/>
                        </a:spcAft>
                      </a:pPr>
                      <a:r>
                        <a:rPr lang="en-AU" sz="1000">
                          <a:effectLst/>
                        </a:rPr>
                        <a:t>TEPS -  Large scale movements - interactions with humans</a:t>
                      </a:r>
                      <a:endParaRPr lang="en-AU" sz="1100">
                        <a:effectLst/>
                        <a:latin typeface="Times New Roman"/>
                        <a:ea typeface="Calibri"/>
                      </a:endParaRPr>
                    </a:p>
                  </a:txBody>
                  <a:tcPr marL="63722" marR="63722" marT="0" marB="0"/>
                </a:tc>
                <a:extLst>
                  <a:ext uri="{0D108BD9-81ED-4DB2-BD59-A6C34878D82A}">
                    <a16:rowId xmlns:a16="http://schemas.microsoft.com/office/drawing/2014/main" val="10007"/>
                  </a:ext>
                </a:extLst>
              </a:tr>
              <a:tr h="155765">
                <a:tc>
                  <a:txBody>
                    <a:bodyPr/>
                    <a:lstStyle/>
                    <a:p>
                      <a:pPr algn="l">
                        <a:spcAft>
                          <a:spcPts val="0"/>
                        </a:spcAft>
                      </a:pPr>
                      <a:r>
                        <a:rPr lang="en-AU" sz="1000">
                          <a:effectLst/>
                        </a:rPr>
                        <a:t>White shark</a:t>
                      </a:r>
                      <a:endParaRPr lang="en-AU" sz="1100">
                        <a:effectLst/>
                        <a:latin typeface="Times New Roman"/>
                        <a:ea typeface="Calibri"/>
                      </a:endParaRPr>
                    </a:p>
                  </a:txBody>
                  <a:tcPr marL="63722" marR="63722" marT="0" marB="0"/>
                </a:tc>
                <a:tc>
                  <a:txBody>
                    <a:bodyPr/>
                    <a:lstStyle/>
                    <a:p>
                      <a:pPr algn="l">
                        <a:spcAft>
                          <a:spcPts val="0"/>
                        </a:spcAft>
                      </a:pPr>
                      <a:r>
                        <a:rPr lang="en-AU" sz="1000">
                          <a:effectLst/>
                        </a:rPr>
                        <a:t>TEPS - Large scale movements -  interactions with humans</a:t>
                      </a:r>
                      <a:endParaRPr lang="en-AU" sz="1100">
                        <a:effectLst/>
                        <a:latin typeface="Times New Roman"/>
                        <a:ea typeface="Calibri"/>
                      </a:endParaRPr>
                    </a:p>
                  </a:txBody>
                  <a:tcPr marL="63722" marR="63722" marT="0" marB="0"/>
                </a:tc>
                <a:extLst>
                  <a:ext uri="{0D108BD9-81ED-4DB2-BD59-A6C34878D82A}">
                    <a16:rowId xmlns:a16="http://schemas.microsoft.com/office/drawing/2014/main" val="10008"/>
                  </a:ext>
                </a:extLst>
              </a:tr>
              <a:tr h="155765">
                <a:tc>
                  <a:txBody>
                    <a:bodyPr/>
                    <a:lstStyle/>
                    <a:p>
                      <a:pPr algn="l">
                        <a:spcAft>
                          <a:spcPts val="0"/>
                        </a:spcAft>
                      </a:pPr>
                      <a:r>
                        <a:rPr lang="en-AU" sz="1000">
                          <a:effectLst/>
                        </a:rPr>
                        <a:t>Bull shark</a:t>
                      </a:r>
                      <a:endParaRPr lang="en-AU" sz="1100">
                        <a:effectLst/>
                        <a:latin typeface="Times New Roman"/>
                        <a:ea typeface="Calibri"/>
                      </a:endParaRPr>
                    </a:p>
                  </a:txBody>
                  <a:tcPr marL="63722" marR="63722" marT="0" marB="0"/>
                </a:tc>
                <a:tc>
                  <a:txBody>
                    <a:bodyPr/>
                    <a:lstStyle/>
                    <a:p>
                      <a:pPr algn="l">
                        <a:spcAft>
                          <a:spcPts val="0"/>
                        </a:spcAft>
                      </a:pPr>
                      <a:r>
                        <a:rPr lang="en-AU" sz="1000">
                          <a:effectLst/>
                        </a:rPr>
                        <a:t>TEPS -  Large scale movements -  interactions with humans</a:t>
                      </a:r>
                      <a:endParaRPr lang="en-AU" sz="1100">
                        <a:effectLst/>
                        <a:latin typeface="Times New Roman"/>
                        <a:ea typeface="Calibri"/>
                      </a:endParaRPr>
                    </a:p>
                  </a:txBody>
                  <a:tcPr marL="63722" marR="63722" marT="0" marB="0"/>
                </a:tc>
                <a:extLst>
                  <a:ext uri="{0D108BD9-81ED-4DB2-BD59-A6C34878D82A}">
                    <a16:rowId xmlns:a16="http://schemas.microsoft.com/office/drawing/2014/main" val="10009"/>
                  </a:ext>
                </a:extLst>
              </a:tr>
              <a:tr h="155765">
                <a:tc>
                  <a:txBody>
                    <a:bodyPr/>
                    <a:lstStyle/>
                    <a:p>
                      <a:pPr algn="l">
                        <a:spcAft>
                          <a:spcPts val="0"/>
                        </a:spcAft>
                      </a:pPr>
                      <a:r>
                        <a:rPr lang="en-AU" sz="1000" dirty="0">
                          <a:effectLst/>
                        </a:rPr>
                        <a:t>School shark</a:t>
                      </a:r>
                      <a:endParaRPr lang="en-AU" sz="1100" dirty="0">
                        <a:effectLst/>
                        <a:latin typeface="Times New Roman"/>
                        <a:ea typeface="Calibri"/>
                      </a:endParaRPr>
                    </a:p>
                  </a:txBody>
                  <a:tcPr marL="63722" marR="63722" marT="0" marB="0"/>
                </a:tc>
                <a:tc>
                  <a:txBody>
                    <a:bodyPr/>
                    <a:lstStyle/>
                    <a:p>
                      <a:pPr algn="l">
                        <a:spcAft>
                          <a:spcPts val="0"/>
                        </a:spcAft>
                      </a:pPr>
                      <a:r>
                        <a:rPr lang="en-AU" sz="1000" dirty="0">
                          <a:effectLst/>
                        </a:rPr>
                        <a:t>Demersal, south east Australian distribution, commercially important, conservation dependent</a:t>
                      </a:r>
                      <a:endParaRPr lang="en-AU" sz="1100" dirty="0">
                        <a:effectLst/>
                        <a:latin typeface="Times New Roman"/>
                        <a:ea typeface="Calibri"/>
                      </a:endParaRPr>
                    </a:p>
                  </a:txBody>
                  <a:tcPr marL="63722" marR="63722" marT="0" marB="0"/>
                </a:tc>
                <a:extLst>
                  <a:ext uri="{0D108BD9-81ED-4DB2-BD59-A6C34878D82A}">
                    <a16:rowId xmlns:a16="http://schemas.microsoft.com/office/drawing/2014/main" val="10010"/>
                  </a:ext>
                </a:extLst>
              </a:tr>
            </a:tbl>
          </a:graphicData>
        </a:graphic>
      </p:graphicFrame>
      <p:sp>
        <p:nvSpPr>
          <p:cNvPr id="4" name="TextBox 3"/>
          <p:cNvSpPr txBox="1"/>
          <p:nvPr/>
        </p:nvSpPr>
        <p:spPr>
          <a:xfrm>
            <a:off x="611560" y="4581128"/>
            <a:ext cx="7087322" cy="369332"/>
          </a:xfrm>
          <a:prstGeom prst="rect">
            <a:avLst/>
          </a:prstGeom>
          <a:noFill/>
        </p:spPr>
        <p:txBody>
          <a:bodyPr wrap="none" rtlCol="0">
            <a:spAutoFit/>
          </a:bodyPr>
          <a:lstStyle/>
          <a:p>
            <a:r>
              <a:rPr lang="en-US" dirty="0"/>
              <a:t>Key commercial species and TEPS identified by RPN as of national interest</a:t>
            </a:r>
          </a:p>
        </p:txBody>
      </p:sp>
    </p:spTree>
    <p:extLst>
      <p:ext uri="{BB962C8B-B14F-4D97-AF65-F5344CB8AC3E}">
        <p14:creationId xmlns:p14="http://schemas.microsoft.com/office/powerpoint/2010/main" val="33692277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rmAutofit/>
          </a:bodyPr>
          <a:lstStyle/>
          <a:p>
            <a:r>
              <a:rPr lang="en-AU" sz="3200" dirty="0"/>
              <a:t>Multi-species inventory- 117 species- inverts to mammals</a:t>
            </a:r>
            <a:endParaRPr lang="en-US" sz="3000" dirty="0"/>
          </a:p>
        </p:txBody>
      </p:sp>
      <p:grpSp>
        <p:nvGrpSpPr>
          <p:cNvPr id="38" name="Group 37"/>
          <p:cNvGrpSpPr/>
          <p:nvPr/>
        </p:nvGrpSpPr>
        <p:grpSpPr>
          <a:xfrm>
            <a:off x="5860116" y="2952805"/>
            <a:ext cx="3283884" cy="2203128"/>
            <a:chOff x="4006510" y="3301277"/>
            <a:chExt cx="5137490" cy="3556723"/>
          </a:xfrm>
        </p:grpSpPr>
        <p:pic>
          <p:nvPicPr>
            <p:cNvPr id="31" name="Picture 30" descr="tag deployments_Full.pdf"/>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06510" y="3301277"/>
              <a:ext cx="5137490" cy="3556723"/>
            </a:xfrm>
            <a:prstGeom prst="rect">
              <a:avLst/>
            </a:prstGeom>
          </p:spPr>
        </p:pic>
        <p:pic>
          <p:nvPicPr>
            <p:cNvPr id="32" name="Picture 31" descr="bream.png"/>
            <p:cNvPicPr>
              <a:picLocks noChangeAspect="1"/>
            </p:cNvPicPr>
            <p:nvPr/>
          </p:nvPicPr>
          <p:blipFill>
            <a:blip r:embed="rId3" cstate="screen">
              <a:duotone>
                <a:srgbClr val="F79646">
                  <a:shade val="45000"/>
                  <a:satMod val="135000"/>
                </a:srgbClr>
                <a:prstClr val="white"/>
              </a:duotone>
              <a:extLst>
                <a:ext uri="{BEBA8EAE-BF5A-486C-A8C5-ECC9F3942E4B}">
                  <a14:imgProps xmlns:a14="http://schemas.microsoft.com/office/drawing/2010/main">
                    <a14:imgLayer r:embed="rId4">
                      <a14:imgEffect>
                        <a14:colorTemperature colorTemp="4700"/>
                      </a14:imgEffect>
                      <a14:imgEffect>
                        <a14:saturation sat="0"/>
                      </a14:imgEffect>
                    </a14:imgLayer>
                  </a14:imgProps>
                </a:ext>
                <a:ext uri="{28A0092B-C50C-407E-A947-70E740481C1C}">
                  <a14:useLocalDpi xmlns:a14="http://schemas.microsoft.com/office/drawing/2010/main"/>
                </a:ext>
              </a:extLst>
            </a:blip>
            <a:stretch>
              <a:fillRect/>
            </a:stretch>
          </p:blipFill>
          <p:spPr>
            <a:xfrm>
              <a:off x="4138529" y="6432394"/>
              <a:ext cx="333273" cy="180804"/>
            </a:xfrm>
            <a:prstGeom prst="rect">
              <a:avLst/>
            </a:prstGeom>
          </p:spPr>
        </p:pic>
        <p:pic>
          <p:nvPicPr>
            <p:cNvPr id="33" name="Picture 32" descr="bull shark.png"/>
            <p:cNvPicPr>
              <a:picLocks noChangeAspect="1"/>
            </p:cNvPicPr>
            <p:nvPr/>
          </p:nvPicPr>
          <p:blipFill>
            <a:blip r:embed="rId5" cstate="screen">
              <a:duotone>
                <a:srgbClr val="559FEC">
                  <a:shade val="45000"/>
                  <a:satMod val="135000"/>
                </a:srgbClr>
                <a:prstClr val="white"/>
              </a:duotone>
              <a:extLst>
                <a:ext uri="{BEBA8EAE-BF5A-486C-A8C5-ECC9F3942E4B}">
                  <a14:imgProps xmlns:a14="http://schemas.microsoft.com/office/drawing/2010/main">
                    <a14:imgLayer r:embed="rId6">
                      <a14:imgEffect>
                        <a14:colorTemperature colorTemp="4700"/>
                      </a14:imgEffect>
                      <a14:imgEffect>
                        <a14:saturation sat="0"/>
                      </a14:imgEffect>
                    </a14:imgLayer>
                  </a14:imgProps>
                </a:ext>
                <a:ext uri="{28A0092B-C50C-407E-A947-70E740481C1C}">
                  <a14:useLocalDpi xmlns:a14="http://schemas.microsoft.com/office/drawing/2010/main"/>
                </a:ext>
              </a:extLst>
            </a:blip>
            <a:stretch>
              <a:fillRect/>
            </a:stretch>
          </p:blipFill>
          <p:spPr>
            <a:xfrm>
              <a:off x="4615165" y="6386392"/>
              <a:ext cx="618911" cy="226806"/>
            </a:xfrm>
            <a:prstGeom prst="rect">
              <a:avLst/>
            </a:prstGeom>
          </p:spPr>
        </p:pic>
        <p:pic>
          <p:nvPicPr>
            <p:cNvPr id="34" name="Picture 33" descr="140234stingray3.png"/>
            <p:cNvPicPr>
              <a:picLocks noChangeAspect="1"/>
            </p:cNvPicPr>
            <p:nvPr/>
          </p:nvPicPr>
          <p:blipFill>
            <a:blip r:embed="rId7" cstate="screen">
              <a:clrChange>
                <a:clrFrom>
                  <a:srgbClr val="FFF5B3"/>
                </a:clrFrom>
                <a:clrTo>
                  <a:srgbClr val="FFF5B3">
                    <a:alpha val="0"/>
                  </a:srgbClr>
                </a:clrTo>
              </a:clrChange>
              <a:duotone>
                <a:srgbClr val="FFD51C">
                  <a:shade val="45000"/>
                  <a:satMod val="135000"/>
                </a:srgbClr>
                <a:prstClr val="white"/>
              </a:duotone>
              <a:extLst>
                <a:ext uri="{28A0092B-C50C-407E-A947-70E740481C1C}">
                  <a14:useLocalDpi xmlns:a14="http://schemas.microsoft.com/office/drawing/2010/main"/>
                </a:ext>
              </a:extLst>
            </a:blip>
            <a:stretch>
              <a:fillRect/>
            </a:stretch>
          </p:blipFill>
          <p:spPr>
            <a:xfrm>
              <a:off x="5330452" y="6321017"/>
              <a:ext cx="482808" cy="346958"/>
            </a:xfrm>
            <a:prstGeom prst="rect">
              <a:avLst/>
            </a:prstGeom>
          </p:spPr>
        </p:pic>
        <p:pic>
          <p:nvPicPr>
            <p:cNvPr id="35" name="Picture 34" descr="728514-265372db6e2827a92c2eac26f1638027.gif"/>
            <p:cNvPicPr>
              <a:picLocks noChangeAspect="1"/>
            </p:cNvPicPr>
            <p:nvPr/>
          </p:nvPicPr>
          <p:blipFill rotWithShape="1">
            <a:blip r:embed="rId8" cstate="screen">
              <a:duotone>
                <a:srgbClr val="EEECE1">
                  <a:shade val="45000"/>
                  <a:satMod val="135000"/>
                </a:srgbClr>
                <a:prstClr val="white"/>
              </a:duotone>
              <a:extLst>
                <a:ext uri="{28A0092B-C50C-407E-A947-70E740481C1C}">
                  <a14:useLocalDpi xmlns:a14="http://schemas.microsoft.com/office/drawing/2010/main"/>
                </a:ext>
              </a:extLst>
            </a:blip>
            <a:srcRect t="26665"/>
            <a:stretch/>
          </p:blipFill>
          <p:spPr>
            <a:xfrm>
              <a:off x="6698551" y="6231073"/>
              <a:ext cx="898192" cy="520022"/>
            </a:xfrm>
            <a:prstGeom prst="rect">
              <a:avLst/>
            </a:prstGeom>
          </p:spPr>
        </p:pic>
        <p:pic>
          <p:nvPicPr>
            <p:cNvPr id="36" name="Picture 35" descr="crab-clipart-black-and-white-black-crab-md.png"/>
            <p:cNvPicPr>
              <a:picLocks noChangeAspect="1"/>
            </p:cNvPicPr>
            <p:nvPr/>
          </p:nvPicPr>
          <p:blipFill>
            <a:blip r:embed="rId9" cstate="screen">
              <a:duotone>
                <a:srgbClr val="E99AEB">
                  <a:shade val="45000"/>
                  <a:satMod val="135000"/>
                </a:srgbClr>
                <a:prstClr val="white"/>
              </a:duotone>
              <a:extLst>
                <a:ext uri="{BEBA8EAE-BF5A-486C-A8C5-ECC9F3942E4B}">
                  <a14:imgProps xmlns:a14="http://schemas.microsoft.com/office/drawing/2010/main">
                    <a14:imgLayer r:embed="rId10">
                      <a14:imgEffect>
                        <a14:colorTemperature colorTemp="1500"/>
                      </a14:imgEffect>
                    </a14:imgLayer>
                  </a14:imgProps>
                </a:ext>
                <a:ext uri="{28A0092B-C50C-407E-A947-70E740481C1C}">
                  <a14:useLocalDpi xmlns:a14="http://schemas.microsoft.com/office/drawing/2010/main"/>
                </a:ext>
              </a:extLst>
            </a:blip>
            <a:stretch>
              <a:fillRect/>
            </a:stretch>
          </p:blipFill>
          <p:spPr>
            <a:xfrm>
              <a:off x="6450829" y="6337034"/>
              <a:ext cx="348409" cy="276164"/>
            </a:xfrm>
            <a:prstGeom prst="rect">
              <a:avLst/>
            </a:prstGeom>
          </p:spPr>
        </p:pic>
        <p:pic>
          <p:nvPicPr>
            <p:cNvPr id="37" name="Picture 36" descr="b284a178f3e94ebe7e1c8dda4d57edcc-turtle-silhouette.png"/>
            <p:cNvPicPr>
              <a:picLocks noChangeAspect="1"/>
            </p:cNvPicPr>
            <p:nvPr/>
          </p:nvPicPr>
          <p:blipFill>
            <a:blip r:embed="rId11" cstate="screen">
              <a:duotone>
                <a:srgbClr val="72CA6F">
                  <a:shade val="45000"/>
                  <a:satMod val="135000"/>
                </a:srgbClr>
                <a:prstClr val="white"/>
              </a:duotone>
              <a:extLst>
                <a:ext uri="{28A0092B-C50C-407E-A947-70E740481C1C}">
                  <a14:useLocalDpi xmlns:a14="http://schemas.microsoft.com/office/drawing/2010/main"/>
                </a:ext>
              </a:extLst>
            </a:blip>
            <a:stretch>
              <a:fillRect/>
            </a:stretch>
          </p:blipFill>
          <p:spPr>
            <a:xfrm>
              <a:off x="5824317" y="6231028"/>
              <a:ext cx="559813" cy="559813"/>
            </a:xfrm>
            <a:prstGeom prst="rect">
              <a:avLst/>
            </a:prstGeom>
          </p:spPr>
        </p:pic>
      </p:grpSp>
      <p:pic>
        <p:nvPicPr>
          <p:cNvPr id="3" name="Picture 2"/>
          <p:cNvPicPr>
            <a:picLocks noChangeAspect="1"/>
          </p:cNvPicPr>
          <p:nvPr/>
        </p:nvPicPr>
        <p:blipFill rotWithShape="1">
          <a:blip r:embed="rId12" cstate="screen">
            <a:extLst>
              <a:ext uri="{28A0092B-C50C-407E-A947-70E740481C1C}">
                <a14:useLocalDpi xmlns:a14="http://schemas.microsoft.com/office/drawing/2010/main"/>
              </a:ext>
            </a:extLst>
          </a:blip>
          <a:srcRect l="2114"/>
          <a:stretch/>
        </p:blipFill>
        <p:spPr>
          <a:xfrm>
            <a:off x="15293" y="1667648"/>
            <a:ext cx="5666626" cy="4930150"/>
          </a:xfrm>
          <a:prstGeom prst="rect">
            <a:avLst/>
          </a:prstGeom>
        </p:spPr>
      </p:pic>
      <p:pic>
        <p:nvPicPr>
          <p:cNvPr id="4" name="Picture 3" descr="bream.png"/>
          <p:cNvPicPr>
            <a:picLocks noChangeAspect="1"/>
          </p:cNvPicPr>
          <p:nvPr/>
        </p:nvPicPr>
        <p:blipFill>
          <a:blip r:embed="rId13" cstate="screen">
            <a:duotone>
              <a:prstClr val="black"/>
              <a:srgbClr val="FD6940">
                <a:tint val="45000"/>
                <a:satMod val="400000"/>
              </a:srgbClr>
            </a:duotone>
            <a:extLst>
              <a:ext uri="{28A0092B-C50C-407E-A947-70E740481C1C}">
                <a14:useLocalDpi xmlns:a14="http://schemas.microsoft.com/office/drawing/2010/main"/>
              </a:ext>
            </a:extLst>
          </a:blip>
          <a:stretch>
            <a:fillRect/>
          </a:stretch>
        </p:blipFill>
        <p:spPr>
          <a:xfrm>
            <a:off x="1741917" y="3191036"/>
            <a:ext cx="387443" cy="220316"/>
          </a:xfrm>
          <a:prstGeom prst="rect">
            <a:avLst/>
          </a:prstGeom>
        </p:spPr>
      </p:pic>
      <p:pic>
        <p:nvPicPr>
          <p:cNvPr id="5" name="Picture 4" descr="bull shark.png"/>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783392" y="2631673"/>
            <a:ext cx="961204" cy="369209"/>
          </a:xfrm>
          <a:prstGeom prst="rect">
            <a:avLst/>
          </a:prstGeom>
        </p:spPr>
      </p:pic>
      <p:pic>
        <p:nvPicPr>
          <p:cNvPr id="6" name="Picture 5" descr="140234stingray3.png"/>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085907" y="4233463"/>
            <a:ext cx="598856" cy="451082"/>
          </a:xfrm>
          <a:prstGeom prst="rect">
            <a:avLst/>
          </a:prstGeom>
        </p:spPr>
      </p:pic>
      <p:pic>
        <p:nvPicPr>
          <p:cNvPr id="8" name="Picture 7" descr="b284a178f3e94ebe7e1c8dda4d57edcc-turtle-silhouette.pn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370710" y="5165497"/>
            <a:ext cx="629436" cy="659754"/>
          </a:xfrm>
          <a:prstGeom prst="rect">
            <a:avLst/>
          </a:prstGeom>
        </p:spPr>
      </p:pic>
      <p:pic>
        <p:nvPicPr>
          <p:cNvPr id="9" name="Picture 8" descr="Yellow-Fin-Tuna-Silhouette.png"/>
          <p:cNvPicPr>
            <a:picLocks noChangeAspect="1"/>
          </p:cNvPicPr>
          <p:nvPr/>
        </p:nvPicPr>
        <p:blipFill>
          <a:blip r:embed="rId17" cstate="screen">
            <a:duotone>
              <a:prstClr val="black"/>
              <a:srgbClr val="FD6940">
                <a:tint val="45000"/>
                <a:satMod val="400000"/>
              </a:srgbClr>
            </a:duotone>
            <a:extLst>
              <a:ext uri="{28A0092B-C50C-407E-A947-70E740481C1C}">
                <a14:useLocalDpi xmlns:a14="http://schemas.microsoft.com/office/drawing/2010/main"/>
              </a:ext>
            </a:extLst>
          </a:blip>
          <a:stretch>
            <a:fillRect/>
          </a:stretch>
        </p:blipFill>
        <p:spPr>
          <a:xfrm>
            <a:off x="1612277" y="3928997"/>
            <a:ext cx="826021" cy="331139"/>
          </a:xfrm>
          <a:prstGeom prst="rect">
            <a:avLst/>
          </a:prstGeom>
        </p:spPr>
      </p:pic>
      <p:pic>
        <p:nvPicPr>
          <p:cNvPr id="10" name="Picture 9" descr="fish-1739110_1280.png"/>
          <p:cNvPicPr>
            <a:picLocks noChangeAspect="1"/>
          </p:cNvPicPr>
          <p:nvPr/>
        </p:nvPicPr>
        <p:blipFill>
          <a:blip r:embed="rId18" cstate="screen">
            <a:duotone>
              <a:prstClr val="black"/>
              <a:srgbClr val="FD6940">
                <a:tint val="45000"/>
                <a:satMod val="400000"/>
              </a:srgbClr>
            </a:duotone>
            <a:extLst>
              <a:ext uri="{28A0092B-C50C-407E-A947-70E740481C1C}">
                <a14:useLocalDpi xmlns:a14="http://schemas.microsoft.com/office/drawing/2010/main"/>
              </a:ext>
            </a:extLst>
          </a:blip>
          <a:stretch>
            <a:fillRect/>
          </a:stretch>
        </p:blipFill>
        <p:spPr>
          <a:xfrm>
            <a:off x="1793754" y="2823047"/>
            <a:ext cx="262282" cy="177836"/>
          </a:xfrm>
          <a:prstGeom prst="rect">
            <a:avLst/>
          </a:prstGeom>
        </p:spPr>
      </p:pic>
      <p:pic>
        <p:nvPicPr>
          <p:cNvPr id="11" name="Picture 10" descr="trout-silhouette-hi.png"/>
          <p:cNvPicPr>
            <a:picLocks noChangeAspect="1"/>
          </p:cNvPicPr>
          <p:nvPr/>
        </p:nvPicPr>
        <p:blipFill>
          <a:blip r:embed="rId19" cstate="screen">
            <a:duotone>
              <a:prstClr val="black"/>
              <a:srgbClr val="FD6940">
                <a:tint val="45000"/>
                <a:satMod val="400000"/>
              </a:srgbClr>
            </a:duotone>
            <a:extLst>
              <a:ext uri="{28A0092B-C50C-407E-A947-70E740481C1C}">
                <a14:useLocalDpi xmlns:a14="http://schemas.microsoft.com/office/drawing/2010/main"/>
              </a:ext>
            </a:extLst>
          </a:blip>
          <a:stretch>
            <a:fillRect/>
          </a:stretch>
        </p:blipFill>
        <p:spPr>
          <a:xfrm flipH="1">
            <a:off x="2224547" y="3735183"/>
            <a:ext cx="513634" cy="193815"/>
          </a:xfrm>
          <a:prstGeom prst="rect">
            <a:avLst/>
          </a:prstGeom>
        </p:spPr>
      </p:pic>
      <p:pic>
        <p:nvPicPr>
          <p:cNvPr id="12" name="Picture 11" descr="728514-265372db6e2827a92c2eac26f1638027.gif"/>
          <p:cNvPicPr>
            <a:picLocks noChangeAspect="1"/>
          </p:cNvPicPr>
          <p:nvPr/>
        </p:nvPicPr>
        <p:blipFill rotWithShape="1">
          <a:blip r:embed="rId8" cstate="screen">
            <a:extLst>
              <a:ext uri="{28A0092B-C50C-407E-A947-70E740481C1C}">
                <a14:useLocalDpi xmlns:a14="http://schemas.microsoft.com/office/drawing/2010/main"/>
              </a:ext>
            </a:extLst>
          </a:blip>
          <a:srcRect t="26665"/>
          <a:stretch/>
        </p:blipFill>
        <p:spPr>
          <a:xfrm>
            <a:off x="4893661" y="5431352"/>
            <a:ext cx="905245" cy="549350"/>
          </a:xfrm>
          <a:prstGeom prst="rect">
            <a:avLst/>
          </a:prstGeom>
        </p:spPr>
      </p:pic>
      <p:pic>
        <p:nvPicPr>
          <p:cNvPr id="13" name="Picture 12" descr="47045.png"/>
          <p:cNvPicPr>
            <a:picLocks noChangeAspect="1"/>
          </p:cNvPicPr>
          <p:nvPr/>
        </p:nvPicPr>
        <p:blipFill>
          <a:blip r:embed="rId20" cstate="screen">
            <a:duotone>
              <a:prstClr val="black"/>
              <a:srgbClr val="FD6940">
                <a:tint val="45000"/>
                <a:satMod val="400000"/>
              </a:srgbClr>
            </a:duotone>
            <a:extLst>
              <a:ext uri="{28A0092B-C50C-407E-A947-70E740481C1C}">
                <a14:useLocalDpi xmlns:a14="http://schemas.microsoft.com/office/drawing/2010/main"/>
              </a:ext>
            </a:extLst>
          </a:blip>
          <a:stretch>
            <a:fillRect/>
          </a:stretch>
        </p:blipFill>
        <p:spPr>
          <a:xfrm>
            <a:off x="2025288" y="3275964"/>
            <a:ext cx="530570" cy="556127"/>
          </a:xfrm>
          <a:prstGeom prst="rect">
            <a:avLst/>
          </a:prstGeom>
        </p:spPr>
      </p:pic>
      <p:pic>
        <p:nvPicPr>
          <p:cNvPr id="14" name="Picture 13" descr="Fish_Silhouette_PNG_Clip_Art_Image.png"/>
          <p:cNvPicPr>
            <a:picLocks noChangeAspect="1"/>
          </p:cNvPicPr>
          <p:nvPr/>
        </p:nvPicPr>
        <p:blipFill>
          <a:blip r:embed="rId21" cstate="screen">
            <a:duotone>
              <a:prstClr val="black"/>
              <a:srgbClr val="FD6940">
                <a:tint val="45000"/>
                <a:satMod val="400000"/>
              </a:srgbClr>
            </a:duotone>
            <a:extLst>
              <a:ext uri="{28A0092B-C50C-407E-A947-70E740481C1C}">
                <a14:useLocalDpi xmlns:a14="http://schemas.microsoft.com/office/drawing/2010/main"/>
              </a:ext>
            </a:extLst>
          </a:blip>
          <a:stretch>
            <a:fillRect/>
          </a:stretch>
        </p:blipFill>
        <p:spPr>
          <a:xfrm>
            <a:off x="2129360" y="3000883"/>
            <a:ext cx="241350" cy="190154"/>
          </a:xfrm>
          <a:prstGeom prst="rect">
            <a:avLst/>
          </a:prstGeom>
          <a:noFill/>
        </p:spPr>
      </p:pic>
      <p:pic>
        <p:nvPicPr>
          <p:cNvPr id="39" name="Picture 38" descr="crab-clipart-black-and-white-black-crab-md.png"/>
          <p:cNvPicPr>
            <a:picLocks noChangeAspect="1"/>
          </p:cNvPicPr>
          <p:nvPr/>
        </p:nvPicPr>
        <p:blipFill>
          <a:blip r:embed="rId22" cstate="screen">
            <a:biLevel thresh="75000"/>
            <a:extLst>
              <a:ext uri="{BEBA8EAE-BF5A-486C-A8C5-ECC9F3942E4B}">
                <a14:imgProps xmlns:a14="http://schemas.microsoft.com/office/drawing/2010/main">
                  <a14:imgLayer r:embed="rId23">
                    <a14:imgEffect>
                      <a14:colorTemperature colorTemp="1500"/>
                    </a14:imgEffect>
                  </a14:imgLayer>
                </a14:imgProps>
              </a:ext>
              <a:ext uri="{28A0092B-C50C-407E-A947-70E740481C1C}">
                <a14:useLocalDpi xmlns:a14="http://schemas.microsoft.com/office/drawing/2010/main"/>
              </a:ext>
            </a:extLst>
          </a:blip>
          <a:stretch>
            <a:fillRect/>
          </a:stretch>
        </p:blipFill>
        <p:spPr>
          <a:xfrm>
            <a:off x="1860045" y="5586766"/>
            <a:ext cx="348409" cy="276164"/>
          </a:xfrm>
          <a:prstGeom prst="rect">
            <a:avLst/>
          </a:prstGeom>
        </p:spPr>
      </p:pic>
      <p:sp>
        <p:nvSpPr>
          <p:cNvPr id="2" name="TextBox 1">
            <a:extLst>
              <a:ext uri="{FF2B5EF4-FFF2-40B4-BE49-F238E27FC236}">
                <a16:creationId xmlns:a16="http://schemas.microsoft.com/office/drawing/2014/main" id="{5B19B116-D1D7-D448-A3E2-48D0F8CA3919}"/>
              </a:ext>
            </a:extLst>
          </p:cNvPr>
          <p:cNvSpPr txBox="1"/>
          <p:nvPr/>
        </p:nvSpPr>
        <p:spPr>
          <a:xfrm>
            <a:off x="2025287" y="2617167"/>
            <a:ext cx="939681" cy="307777"/>
          </a:xfrm>
          <a:prstGeom prst="rect">
            <a:avLst/>
          </a:prstGeom>
          <a:noFill/>
        </p:spPr>
        <p:txBody>
          <a:bodyPr wrap="none" rtlCol="0">
            <a:spAutoFit/>
          </a:bodyPr>
          <a:lstStyle/>
          <a:p>
            <a:r>
              <a:rPr lang="en-AU" sz="1400" dirty="0"/>
              <a:t>57 species</a:t>
            </a:r>
            <a:endParaRPr lang="en-US" sz="1400" dirty="0"/>
          </a:p>
        </p:txBody>
      </p:sp>
      <p:sp>
        <p:nvSpPr>
          <p:cNvPr id="15" name="TextBox 14">
            <a:extLst>
              <a:ext uri="{FF2B5EF4-FFF2-40B4-BE49-F238E27FC236}">
                <a16:creationId xmlns:a16="http://schemas.microsoft.com/office/drawing/2014/main" id="{51822D11-9E00-B946-BEF9-FB33D07678A1}"/>
              </a:ext>
            </a:extLst>
          </p:cNvPr>
          <p:cNvSpPr txBox="1"/>
          <p:nvPr/>
        </p:nvSpPr>
        <p:spPr>
          <a:xfrm>
            <a:off x="2355539" y="4892301"/>
            <a:ext cx="848309" cy="307777"/>
          </a:xfrm>
          <a:prstGeom prst="rect">
            <a:avLst/>
          </a:prstGeom>
          <a:noFill/>
        </p:spPr>
        <p:txBody>
          <a:bodyPr wrap="none" rtlCol="0">
            <a:spAutoFit/>
          </a:bodyPr>
          <a:lstStyle/>
          <a:p>
            <a:r>
              <a:rPr lang="en-AU" sz="1400" dirty="0"/>
              <a:t>3 species</a:t>
            </a:r>
            <a:endParaRPr lang="en-US" sz="1400" dirty="0"/>
          </a:p>
        </p:txBody>
      </p:sp>
      <p:sp>
        <p:nvSpPr>
          <p:cNvPr id="16" name="TextBox 15">
            <a:extLst>
              <a:ext uri="{FF2B5EF4-FFF2-40B4-BE49-F238E27FC236}">
                <a16:creationId xmlns:a16="http://schemas.microsoft.com/office/drawing/2014/main" id="{3BD78330-B165-FF49-8F3F-39355FBF0EB7}"/>
              </a:ext>
            </a:extLst>
          </p:cNvPr>
          <p:cNvSpPr txBox="1"/>
          <p:nvPr/>
        </p:nvSpPr>
        <p:spPr>
          <a:xfrm>
            <a:off x="5398540" y="2189052"/>
            <a:ext cx="939681" cy="307777"/>
          </a:xfrm>
          <a:prstGeom prst="rect">
            <a:avLst/>
          </a:prstGeom>
          <a:noFill/>
        </p:spPr>
        <p:txBody>
          <a:bodyPr wrap="none" rtlCol="0">
            <a:spAutoFit/>
          </a:bodyPr>
          <a:lstStyle/>
          <a:p>
            <a:r>
              <a:rPr lang="en-AU" sz="1400" dirty="0"/>
              <a:t>35 species</a:t>
            </a:r>
            <a:endParaRPr lang="en-US" sz="1400" dirty="0"/>
          </a:p>
        </p:txBody>
      </p:sp>
      <p:sp>
        <p:nvSpPr>
          <p:cNvPr id="17" name="TextBox 16">
            <a:extLst>
              <a:ext uri="{FF2B5EF4-FFF2-40B4-BE49-F238E27FC236}">
                <a16:creationId xmlns:a16="http://schemas.microsoft.com/office/drawing/2014/main" id="{2456A04C-22DD-9343-B2B4-4907E900CCCE}"/>
              </a:ext>
            </a:extLst>
          </p:cNvPr>
          <p:cNvSpPr txBox="1"/>
          <p:nvPr/>
        </p:nvSpPr>
        <p:spPr>
          <a:xfrm>
            <a:off x="4783392" y="4767570"/>
            <a:ext cx="939681" cy="307777"/>
          </a:xfrm>
          <a:prstGeom prst="rect">
            <a:avLst/>
          </a:prstGeom>
          <a:noFill/>
        </p:spPr>
        <p:txBody>
          <a:bodyPr wrap="none" rtlCol="0">
            <a:spAutoFit/>
          </a:bodyPr>
          <a:lstStyle/>
          <a:p>
            <a:r>
              <a:rPr lang="en-AU" sz="1400" dirty="0"/>
              <a:t>17 species</a:t>
            </a:r>
            <a:endParaRPr lang="en-US" sz="1400" dirty="0"/>
          </a:p>
        </p:txBody>
      </p:sp>
      <p:sp>
        <p:nvSpPr>
          <p:cNvPr id="18" name="TextBox 17">
            <a:extLst>
              <a:ext uri="{FF2B5EF4-FFF2-40B4-BE49-F238E27FC236}">
                <a16:creationId xmlns:a16="http://schemas.microsoft.com/office/drawing/2014/main" id="{BA712F81-CA20-0140-94F5-17C442CB60AF}"/>
              </a:ext>
            </a:extLst>
          </p:cNvPr>
          <p:cNvSpPr txBox="1"/>
          <p:nvPr/>
        </p:nvSpPr>
        <p:spPr>
          <a:xfrm>
            <a:off x="5769444" y="5431352"/>
            <a:ext cx="848309" cy="307777"/>
          </a:xfrm>
          <a:prstGeom prst="rect">
            <a:avLst/>
          </a:prstGeom>
          <a:noFill/>
        </p:spPr>
        <p:txBody>
          <a:bodyPr wrap="none" rtlCol="0">
            <a:spAutoFit/>
          </a:bodyPr>
          <a:lstStyle/>
          <a:p>
            <a:r>
              <a:rPr lang="en-AU" sz="1400" dirty="0"/>
              <a:t>1 species</a:t>
            </a:r>
            <a:endParaRPr lang="en-US" sz="1400" dirty="0"/>
          </a:p>
        </p:txBody>
      </p:sp>
      <p:sp>
        <p:nvSpPr>
          <p:cNvPr id="19" name="TextBox 18">
            <a:extLst>
              <a:ext uri="{FF2B5EF4-FFF2-40B4-BE49-F238E27FC236}">
                <a16:creationId xmlns:a16="http://schemas.microsoft.com/office/drawing/2014/main" id="{0AC28248-7294-5048-8BAE-2C661719D086}"/>
              </a:ext>
            </a:extLst>
          </p:cNvPr>
          <p:cNvSpPr txBox="1"/>
          <p:nvPr/>
        </p:nvSpPr>
        <p:spPr>
          <a:xfrm>
            <a:off x="2267744" y="5589240"/>
            <a:ext cx="848309" cy="307777"/>
          </a:xfrm>
          <a:prstGeom prst="rect">
            <a:avLst/>
          </a:prstGeom>
          <a:noFill/>
        </p:spPr>
        <p:txBody>
          <a:bodyPr wrap="none" rtlCol="0">
            <a:spAutoFit/>
          </a:bodyPr>
          <a:lstStyle/>
          <a:p>
            <a:r>
              <a:rPr lang="en-AU" sz="1400" dirty="0"/>
              <a:t>2 species</a:t>
            </a:r>
            <a:endParaRPr lang="en-US" sz="1400" dirty="0"/>
          </a:p>
        </p:txBody>
      </p:sp>
    </p:spTree>
    <p:extLst>
      <p:ext uri="{BB962C8B-B14F-4D97-AF65-F5344CB8AC3E}">
        <p14:creationId xmlns:p14="http://schemas.microsoft.com/office/powerpoint/2010/main" val="18397580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408"/>
            <a:ext cx="8229600" cy="1143000"/>
          </a:xfrm>
        </p:spPr>
        <p:txBody>
          <a:bodyPr>
            <a:normAutofit/>
          </a:bodyPr>
          <a:lstStyle/>
          <a:p>
            <a:r>
              <a:rPr lang="en-AU" dirty="0"/>
              <a:t>Standardised metric dashboard </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0" y="836711"/>
            <a:ext cx="9108504" cy="5668755"/>
          </a:xfrm>
          <a:prstGeom prst="rect">
            <a:avLst/>
          </a:prstGeom>
          <a:noFill/>
          <a:ln w="25400">
            <a:noFill/>
            <a:miter lim="800000"/>
            <a:headEnd/>
            <a:tailEnd/>
          </a:ln>
          <a:extLst>
            <a:ext uri="{909E8E84-426E-40dd-AFC4-6F175D3DCCD1}">
              <a14:hiddenFill xmlns:a14="http://schemas.microsoft.com/office/drawing/2010/main" xmlns="">
                <a:solidFill>
                  <a:schemeClr val="accent1"/>
                </a:solidFill>
              </a14:hiddenFill>
            </a:ext>
          </a:extLst>
        </p:spPr>
      </p:pic>
      <p:pic>
        <p:nvPicPr>
          <p:cNvPr id="5" name="Picture 4" descr="FullSizeRender 2.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008" y="5589240"/>
            <a:ext cx="1475656" cy="1223100"/>
          </a:xfrm>
          <a:prstGeom prst="rect">
            <a:avLst/>
          </a:prstGeom>
        </p:spPr>
      </p:pic>
    </p:spTree>
    <p:extLst>
      <p:ext uri="{BB962C8B-B14F-4D97-AF65-F5344CB8AC3E}">
        <p14:creationId xmlns:p14="http://schemas.microsoft.com/office/powerpoint/2010/main" val="3758539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en-US" dirty="0">
                <a:solidFill>
                  <a:srgbClr val="4F758B"/>
                </a:solidFill>
              </a:rPr>
              <a:t>How does IMOS work?</a:t>
            </a:r>
            <a:endParaRPr lang="en-US" dirty="0"/>
          </a:p>
        </p:txBody>
      </p:sp>
      <p:sp>
        <p:nvSpPr>
          <p:cNvPr id="3" name="Content Placeholder 2"/>
          <p:cNvSpPr>
            <a:spLocks noGrp="1"/>
          </p:cNvSpPr>
          <p:nvPr>
            <p:ph idx="1"/>
          </p:nvPr>
        </p:nvSpPr>
        <p:spPr>
          <a:xfrm>
            <a:off x="628650" y="1196752"/>
            <a:ext cx="7262283" cy="1568450"/>
          </a:xfrm>
        </p:spPr>
        <p:txBody>
          <a:bodyPr/>
          <a:lstStyle/>
          <a:p>
            <a:pPr algn="ctr"/>
            <a:r>
              <a:rPr lang="en-AU" altLang="en-US" sz="2800" dirty="0"/>
              <a:t>All data collected is discoverable, openly accessible, usable and reusable</a:t>
            </a:r>
            <a:endParaRPr lang="en-US" sz="2800" dirty="0"/>
          </a:p>
          <a:p>
            <a:endParaRPr lang="en-US" dirty="0"/>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59316" y="2219886"/>
            <a:ext cx="8362950" cy="4364195"/>
          </a:xfrm>
          <a:prstGeom prst="rect">
            <a:avLst/>
          </a:prstGeom>
        </p:spPr>
      </p:pic>
    </p:spTree>
    <p:extLst>
      <p:ext uri="{BB962C8B-B14F-4D97-AF65-F5344CB8AC3E}">
        <p14:creationId xmlns:p14="http://schemas.microsoft.com/office/powerpoint/2010/main" val="21139700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normAutofit/>
          </a:bodyPr>
          <a:lstStyle/>
          <a:p>
            <a:r>
              <a:rPr lang="en-US" sz="2200" dirty="0"/>
              <a:t>Case studies to demonstrate continental-scale and multi-species comparisons using the </a:t>
            </a:r>
            <a:r>
              <a:rPr lang="en-US" sz="2200" dirty="0">
                <a:solidFill>
                  <a:srgbClr val="7BA79D"/>
                </a:solidFill>
              </a:rPr>
              <a:t>Acoustic Tracking Toolbox</a:t>
            </a:r>
          </a:p>
          <a:p>
            <a:endParaRPr lang="en-US" sz="2200" dirty="0"/>
          </a:p>
          <a:p>
            <a:r>
              <a:rPr lang="en-US" sz="2200" dirty="0">
                <a:solidFill>
                  <a:schemeClr val="accent2"/>
                </a:solidFill>
              </a:rPr>
              <a:t>Case study 1: </a:t>
            </a:r>
            <a:r>
              <a:rPr lang="en-US" sz="2200" dirty="0">
                <a:solidFill>
                  <a:schemeClr val="tx2"/>
                </a:solidFill>
              </a:rPr>
              <a:t>Activity space and movement patterns of multiple species across multiple study sites </a:t>
            </a:r>
          </a:p>
          <a:p>
            <a:r>
              <a:rPr lang="en-US" sz="2200" dirty="0">
                <a:solidFill>
                  <a:srgbClr val="DD8047"/>
                </a:solidFill>
              </a:rPr>
              <a:t>Case study 2: </a:t>
            </a:r>
            <a:r>
              <a:rPr lang="en-US" sz="2200" dirty="0">
                <a:solidFill>
                  <a:schemeClr val="tx2"/>
                </a:solidFill>
              </a:rPr>
              <a:t>Activity space and movement patterns of multiple species within a single site </a:t>
            </a:r>
          </a:p>
          <a:p>
            <a:r>
              <a:rPr lang="en-US" sz="2200" dirty="0">
                <a:solidFill>
                  <a:srgbClr val="DD8047"/>
                </a:solidFill>
              </a:rPr>
              <a:t>Case study 3: </a:t>
            </a:r>
            <a:r>
              <a:rPr lang="en-US" sz="2200" dirty="0">
                <a:solidFill>
                  <a:schemeClr val="tx2"/>
                </a:solidFill>
              </a:rPr>
              <a:t>Examining temporal patterns in activity space in multiple species </a:t>
            </a:r>
          </a:p>
          <a:p>
            <a:endParaRPr lang="en-US" sz="2200" dirty="0"/>
          </a:p>
        </p:txBody>
      </p:sp>
      <p:sp>
        <p:nvSpPr>
          <p:cNvPr id="5" name="Title 1"/>
          <p:cNvSpPr>
            <a:spLocks noGrp="1"/>
          </p:cNvSpPr>
          <p:nvPr>
            <p:ph type="title"/>
          </p:nvPr>
        </p:nvSpPr>
        <p:spPr>
          <a:xfrm>
            <a:off x="612648" y="228600"/>
            <a:ext cx="8153400" cy="990600"/>
          </a:xfrm>
        </p:spPr>
        <p:txBody>
          <a:bodyPr>
            <a:normAutofit/>
          </a:bodyPr>
          <a:lstStyle/>
          <a:p>
            <a:r>
              <a:rPr lang="en-US" sz="3000" dirty="0"/>
              <a:t>Case Studies</a:t>
            </a:r>
          </a:p>
        </p:txBody>
      </p:sp>
      <p:pic>
        <p:nvPicPr>
          <p:cNvPr id="6" name="Picture 5" descr="bream_col.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0329" y="5370132"/>
            <a:ext cx="1028891" cy="1028891"/>
          </a:xfrm>
          <a:prstGeom prst="rect">
            <a:avLst/>
          </a:prstGeom>
        </p:spPr>
      </p:pic>
      <p:pic>
        <p:nvPicPr>
          <p:cNvPr id="7" name="Picture 6" descr="bull shark_col.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29226" y="4311493"/>
            <a:ext cx="3246468" cy="3246468"/>
          </a:xfrm>
          <a:prstGeom prst="rect">
            <a:avLst/>
          </a:prstGeom>
        </p:spPr>
      </p:pic>
      <p:pic>
        <p:nvPicPr>
          <p:cNvPr id="8" name="Picture 7" descr="kingfish_col.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48181" y="4957045"/>
            <a:ext cx="1824465" cy="1824465"/>
          </a:xfrm>
          <a:prstGeom prst="rect">
            <a:avLst/>
          </a:prstGeom>
        </p:spPr>
      </p:pic>
      <p:pic>
        <p:nvPicPr>
          <p:cNvPr id="9" name="Picture 8" descr="grey reef shark_col.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07745" y="4574559"/>
            <a:ext cx="2589440" cy="2589440"/>
          </a:xfrm>
          <a:prstGeom prst="rect">
            <a:avLst/>
          </a:prstGeom>
        </p:spPr>
      </p:pic>
      <p:sp>
        <p:nvSpPr>
          <p:cNvPr id="11" name="TextBox 10"/>
          <p:cNvSpPr txBox="1"/>
          <p:nvPr/>
        </p:nvSpPr>
        <p:spPr>
          <a:xfrm>
            <a:off x="657926" y="6073910"/>
            <a:ext cx="1164201" cy="276999"/>
          </a:xfrm>
          <a:prstGeom prst="rect">
            <a:avLst/>
          </a:prstGeom>
          <a:noFill/>
        </p:spPr>
        <p:txBody>
          <a:bodyPr wrap="none" rtlCol="0">
            <a:spAutoFit/>
          </a:bodyPr>
          <a:lstStyle/>
          <a:p>
            <a:r>
              <a:rPr lang="en-US" sz="1200" dirty="0" err="1">
                <a:solidFill>
                  <a:srgbClr val="4F8E8F"/>
                </a:solidFill>
              </a:rPr>
              <a:t>Yellowfin</a:t>
            </a:r>
            <a:r>
              <a:rPr lang="en-US" sz="1200" dirty="0">
                <a:solidFill>
                  <a:srgbClr val="4F8E8F"/>
                </a:solidFill>
              </a:rPr>
              <a:t> Bream</a:t>
            </a:r>
          </a:p>
        </p:txBody>
      </p:sp>
      <p:sp>
        <p:nvSpPr>
          <p:cNvPr id="12" name="TextBox 11"/>
          <p:cNvSpPr txBox="1"/>
          <p:nvPr/>
        </p:nvSpPr>
        <p:spPr>
          <a:xfrm>
            <a:off x="2126175" y="6073315"/>
            <a:ext cx="1287807" cy="276999"/>
          </a:xfrm>
          <a:prstGeom prst="rect">
            <a:avLst/>
          </a:prstGeom>
          <a:noFill/>
        </p:spPr>
        <p:txBody>
          <a:bodyPr wrap="none" rtlCol="0">
            <a:spAutoFit/>
          </a:bodyPr>
          <a:lstStyle/>
          <a:p>
            <a:r>
              <a:rPr lang="en-US" sz="1200" dirty="0">
                <a:solidFill>
                  <a:srgbClr val="D19619"/>
                </a:solidFill>
              </a:rPr>
              <a:t>Yellowtail Kingfish</a:t>
            </a:r>
          </a:p>
        </p:txBody>
      </p:sp>
      <p:sp>
        <p:nvSpPr>
          <p:cNvPr id="13" name="TextBox 12"/>
          <p:cNvSpPr txBox="1"/>
          <p:nvPr/>
        </p:nvSpPr>
        <p:spPr>
          <a:xfrm>
            <a:off x="4252347" y="6072720"/>
            <a:ext cx="1220256" cy="276999"/>
          </a:xfrm>
          <a:prstGeom prst="rect">
            <a:avLst/>
          </a:prstGeom>
          <a:noFill/>
        </p:spPr>
        <p:txBody>
          <a:bodyPr wrap="none" rtlCol="0">
            <a:spAutoFit/>
          </a:bodyPr>
          <a:lstStyle/>
          <a:p>
            <a:r>
              <a:rPr lang="en-US" sz="1200" dirty="0">
                <a:solidFill>
                  <a:srgbClr val="597E1A"/>
                </a:solidFill>
              </a:rPr>
              <a:t>Grey Reef Shark</a:t>
            </a:r>
          </a:p>
        </p:txBody>
      </p:sp>
      <p:sp>
        <p:nvSpPr>
          <p:cNvPr id="14" name="TextBox 13"/>
          <p:cNvSpPr txBox="1"/>
          <p:nvPr/>
        </p:nvSpPr>
        <p:spPr>
          <a:xfrm>
            <a:off x="7005839" y="6072125"/>
            <a:ext cx="789925" cy="276999"/>
          </a:xfrm>
          <a:prstGeom prst="rect">
            <a:avLst/>
          </a:prstGeom>
          <a:noFill/>
        </p:spPr>
        <p:txBody>
          <a:bodyPr wrap="none" rtlCol="0">
            <a:spAutoFit/>
          </a:bodyPr>
          <a:lstStyle/>
          <a:p>
            <a:r>
              <a:rPr lang="en-US" sz="1200" dirty="0">
                <a:solidFill>
                  <a:srgbClr val="A11019"/>
                </a:solidFill>
              </a:rPr>
              <a:t>Bull Shark</a:t>
            </a:r>
          </a:p>
        </p:txBody>
      </p:sp>
    </p:spTree>
    <p:extLst>
      <p:ext uri="{BB962C8B-B14F-4D97-AF65-F5344CB8AC3E}">
        <p14:creationId xmlns:p14="http://schemas.microsoft.com/office/powerpoint/2010/main" val="2233831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609601" y="288349"/>
            <a:ext cx="8077200" cy="869950"/>
          </a:xfrm>
        </p:spPr>
        <p:txBody>
          <a:bodyPr>
            <a:normAutofit fontScale="90000"/>
          </a:bodyPr>
          <a:lstStyle/>
          <a:p>
            <a:r>
              <a:rPr lang="en-US" sz="3000" dirty="0">
                <a:solidFill>
                  <a:srgbClr val="DD8047"/>
                </a:solidFill>
              </a:rPr>
              <a:t>Case Study 1: </a:t>
            </a:r>
            <a:r>
              <a:rPr lang="en-US" sz="3000" dirty="0"/>
              <a:t>Multi-site, multi-species comparison</a:t>
            </a:r>
          </a:p>
        </p:txBody>
      </p:sp>
      <p:sp>
        <p:nvSpPr>
          <p:cNvPr id="8" name="Text Placeholder 7"/>
          <p:cNvSpPr>
            <a:spLocks noGrp="1"/>
          </p:cNvSpPr>
          <p:nvPr>
            <p:ph type="body" idx="2"/>
          </p:nvPr>
        </p:nvSpPr>
        <p:spPr>
          <a:xfrm>
            <a:off x="336613" y="1752600"/>
            <a:ext cx="2539894" cy="4581392"/>
          </a:xfrm>
          <a:solidFill>
            <a:schemeClr val="accent2"/>
          </a:solidFill>
        </p:spPr>
        <p:txBody>
          <a:bodyPr>
            <a:normAutofit/>
          </a:bodyPr>
          <a:lstStyle/>
          <a:p>
            <a:pPr marL="285750" indent="-285750">
              <a:buClrTx/>
              <a:buFont typeface="Arial"/>
              <a:buChar char="•"/>
            </a:pPr>
            <a:r>
              <a:rPr lang="en-US" b="1" dirty="0">
                <a:solidFill>
                  <a:schemeClr val="bg1"/>
                </a:solidFill>
              </a:rPr>
              <a:t>Brownian Bridge KUD </a:t>
            </a:r>
            <a:r>
              <a:rPr lang="en-US" dirty="0" err="1">
                <a:solidFill>
                  <a:schemeClr val="bg1"/>
                </a:solidFill>
              </a:rPr>
              <a:t>Parameterisation</a:t>
            </a:r>
            <a:r>
              <a:rPr lang="en-US" dirty="0">
                <a:solidFill>
                  <a:schemeClr val="bg1"/>
                </a:solidFill>
              </a:rPr>
              <a:t> of smoothing factor  enables direct comparison</a:t>
            </a:r>
          </a:p>
          <a:p>
            <a:pPr marL="285750" indent="-285750">
              <a:buClrTx/>
              <a:buFont typeface="Arial"/>
              <a:buChar char="•"/>
            </a:pPr>
            <a:r>
              <a:rPr lang="en-US" b="1" dirty="0">
                <a:solidFill>
                  <a:schemeClr val="bg1"/>
                </a:solidFill>
              </a:rPr>
              <a:t>Activity space </a:t>
            </a:r>
            <a:r>
              <a:rPr lang="en-US" dirty="0" err="1">
                <a:solidFill>
                  <a:schemeClr val="bg1"/>
                </a:solidFill>
              </a:rPr>
              <a:t>Standardisation</a:t>
            </a:r>
            <a:r>
              <a:rPr lang="en-US" dirty="0">
                <a:solidFill>
                  <a:schemeClr val="bg1"/>
                </a:solidFill>
              </a:rPr>
              <a:t> enables inter-specific comparisons between sites</a:t>
            </a:r>
          </a:p>
          <a:p>
            <a:pPr marL="285750" indent="-285750">
              <a:buClrTx/>
              <a:buFont typeface="Arial"/>
              <a:buChar char="•"/>
            </a:pPr>
            <a:r>
              <a:rPr lang="en-US" b="1" dirty="0">
                <a:solidFill>
                  <a:schemeClr val="bg1"/>
                </a:solidFill>
              </a:rPr>
              <a:t>Standardised metrics </a:t>
            </a:r>
            <a:r>
              <a:rPr lang="en-US" dirty="0">
                <a:solidFill>
                  <a:schemeClr val="bg1"/>
                </a:solidFill>
              </a:rPr>
              <a:t>can be used for comparison with other species</a:t>
            </a:r>
          </a:p>
        </p:txBody>
      </p:sp>
      <p:pic>
        <p:nvPicPr>
          <p:cNvPr id="4" name="Picture 3" descr="Fig2.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29230" y="1515382"/>
            <a:ext cx="5849194" cy="5229412"/>
          </a:xfrm>
          <a:prstGeom prst="rect">
            <a:avLst/>
          </a:prstGeom>
        </p:spPr>
      </p:pic>
    </p:spTree>
    <p:extLst>
      <p:ext uri="{BB962C8B-B14F-4D97-AF65-F5344CB8AC3E}">
        <p14:creationId xmlns:p14="http://schemas.microsoft.com/office/powerpoint/2010/main" val="42615854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idx="2"/>
          </p:nvPr>
        </p:nvSpPr>
        <p:spPr>
          <a:xfrm>
            <a:off x="5967220" y="1691404"/>
            <a:ext cx="2928927" cy="3724618"/>
          </a:xfrm>
        </p:spPr>
        <p:txBody>
          <a:bodyPr/>
          <a:lstStyle/>
          <a:p>
            <a:pPr marL="285750" indent="-285750">
              <a:buClrTx/>
              <a:buFont typeface="Arial"/>
              <a:buChar char="•"/>
            </a:pPr>
            <a:r>
              <a:rPr lang="en-US" dirty="0"/>
              <a:t>Direct comparisons between trophic groups within a single site</a:t>
            </a:r>
          </a:p>
          <a:p>
            <a:pPr>
              <a:buClrTx/>
            </a:pPr>
            <a:endParaRPr lang="en-US" dirty="0"/>
          </a:p>
        </p:txBody>
      </p:sp>
      <p:pic>
        <p:nvPicPr>
          <p:cNvPr id="3" name="Picture 2" descr="Fig3.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17204" y="1529950"/>
            <a:ext cx="5468402" cy="3931971"/>
          </a:xfrm>
          <a:prstGeom prst="rect">
            <a:avLst/>
          </a:prstGeom>
        </p:spPr>
      </p:pic>
      <p:pic>
        <p:nvPicPr>
          <p:cNvPr id="5" name="Picture 4" descr="Fig3.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7111" y="5514913"/>
            <a:ext cx="2148366" cy="1186864"/>
          </a:xfrm>
          <a:prstGeom prst="rect">
            <a:avLst/>
          </a:prstGeom>
        </p:spPr>
      </p:pic>
      <p:pic>
        <p:nvPicPr>
          <p:cNvPr id="6" name="Picture 5" descr="Fig3.pn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401590" y="5614916"/>
            <a:ext cx="2148366" cy="1086266"/>
          </a:xfrm>
          <a:prstGeom prst="rect">
            <a:avLst/>
          </a:prstGeom>
        </p:spPr>
      </p:pic>
      <p:pic>
        <p:nvPicPr>
          <p:cNvPr id="8" name="Picture 7" descr="Fig3.png"/>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681375" y="5614916"/>
            <a:ext cx="2148366" cy="1086266"/>
          </a:xfrm>
          <a:prstGeom prst="rect">
            <a:avLst/>
          </a:prstGeom>
        </p:spPr>
      </p:pic>
      <p:pic>
        <p:nvPicPr>
          <p:cNvPr id="9" name="Picture 8" descr="Fig3.pn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885254" y="5614914"/>
            <a:ext cx="2224270" cy="1116865"/>
          </a:xfrm>
          <a:prstGeom prst="rect">
            <a:avLst/>
          </a:prstGeom>
        </p:spPr>
      </p:pic>
      <p:sp>
        <p:nvSpPr>
          <p:cNvPr id="14" name="Title 1"/>
          <p:cNvSpPr>
            <a:spLocks noGrp="1"/>
          </p:cNvSpPr>
          <p:nvPr>
            <p:ph type="title"/>
          </p:nvPr>
        </p:nvSpPr>
        <p:spPr>
          <a:xfrm>
            <a:off x="605972" y="204785"/>
            <a:ext cx="7926468" cy="1162050"/>
          </a:xfrm>
        </p:spPr>
        <p:txBody>
          <a:bodyPr>
            <a:normAutofit fontScale="90000"/>
          </a:bodyPr>
          <a:lstStyle/>
          <a:p>
            <a:r>
              <a:rPr lang="en-US" sz="3000" dirty="0">
                <a:solidFill>
                  <a:srgbClr val="DD8047"/>
                </a:solidFill>
              </a:rPr>
              <a:t>Case Study 2: </a:t>
            </a:r>
            <a:r>
              <a:rPr lang="en-US" sz="3000" dirty="0"/>
              <a:t>Multi-species, single site comparison-  </a:t>
            </a:r>
            <a:r>
              <a:rPr lang="en-US" sz="3200" dirty="0"/>
              <a:t>multi-guild system Sydney </a:t>
            </a:r>
            <a:r>
              <a:rPr lang="en-US" sz="3200" dirty="0" err="1"/>
              <a:t>Harbour</a:t>
            </a:r>
            <a:endParaRPr lang="en-US" sz="3000" dirty="0"/>
          </a:p>
        </p:txBody>
      </p:sp>
    </p:spTree>
    <p:extLst>
      <p:ext uri="{BB962C8B-B14F-4D97-AF65-F5344CB8AC3E}">
        <p14:creationId xmlns:p14="http://schemas.microsoft.com/office/powerpoint/2010/main" val="27069038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3050"/>
            <a:ext cx="8291264" cy="635670"/>
          </a:xfrm>
        </p:spPr>
        <p:txBody>
          <a:bodyPr>
            <a:normAutofit/>
          </a:bodyPr>
          <a:lstStyle/>
          <a:p>
            <a:r>
              <a:rPr lang="en-US" sz="3000" dirty="0">
                <a:solidFill>
                  <a:srgbClr val="DD8047"/>
                </a:solidFill>
              </a:rPr>
              <a:t>Case Study 3: </a:t>
            </a:r>
            <a:r>
              <a:rPr lang="en-US" sz="3000" dirty="0"/>
              <a:t>Temporal patterns in activity space</a:t>
            </a:r>
          </a:p>
        </p:txBody>
      </p:sp>
      <p:sp>
        <p:nvSpPr>
          <p:cNvPr id="9" name="Text Placeholder 8"/>
          <p:cNvSpPr>
            <a:spLocks noGrp="1"/>
          </p:cNvSpPr>
          <p:nvPr>
            <p:ph type="body" idx="2"/>
          </p:nvPr>
        </p:nvSpPr>
        <p:spPr>
          <a:xfrm>
            <a:off x="321312" y="1982092"/>
            <a:ext cx="2830604" cy="4122407"/>
          </a:xfrm>
        </p:spPr>
        <p:txBody>
          <a:bodyPr/>
          <a:lstStyle/>
          <a:p>
            <a:pPr marL="285750" indent="-285750">
              <a:buClrTx/>
              <a:buFont typeface="Arial"/>
              <a:buChar char="•"/>
            </a:pPr>
            <a:r>
              <a:rPr lang="en-US" dirty="0"/>
              <a:t>Temporal </a:t>
            </a:r>
            <a:r>
              <a:rPr lang="en-US" dirty="0" err="1"/>
              <a:t>subsetting</a:t>
            </a:r>
            <a:r>
              <a:rPr lang="en-US" dirty="0"/>
              <a:t> and calculation of cumulative growth in activity space</a:t>
            </a:r>
          </a:p>
          <a:p>
            <a:pPr marL="285750" indent="-285750">
              <a:buClrTx/>
              <a:buFont typeface="Arial"/>
              <a:buChar char="•"/>
            </a:pPr>
            <a:r>
              <a:rPr lang="en-US" b="1" dirty="0"/>
              <a:t>Cumulative Minimum Convex Polygon metrics </a:t>
            </a:r>
            <a:r>
              <a:rPr lang="en-US" dirty="0"/>
              <a:t>help understand stability of calculated activity space</a:t>
            </a:r>
          </a:p>
          <a:p>
            <a:pPr marL="285750" indent="-285750">
              <a:buClrTx/>
              <a:buFont typeface="Arial"/>
              <a:buChar char="•"/>
            </a:pPr>
            <a:r>
              <a:rPr lang="en-US" b="1" dirty="0"/>
              <a:t>Cumulative growth in Brownian Bridge KUD </a:t>
            </a:r>
            <a:r>
              <a:rPr lang="en-US" dirty="0"/>
              <a:t>highlights patterns in movement-related activity space</a:t>
            </a:r>
          </a:p>
        </p:txBody>
      </p:sp>
      <p:pic>
        <p:nvPicPr>
          <p:cNvPr id="3" name="Picture 2" descr="Fig4.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503828" y="1711994"/>
            <a:ext cx="5517764" cy="4670687"/>
          </a:xfrm>
          <a:prstGeom prst="rect">
            <a:avLst/>
          </a:prstGeom>
        </p:spPr>
      </p:pic>
    </p:spTree>
    <p:extLst>
      <p:ext uri="{BB962C8B-B14F-4D97-AF65-F5344CB8AC3E}">
        <p14:creationId xmlns:p14="http://schemas.microsoft.com/office/powerpoint/2010/main" val="2706903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837427"/>
            <a:ext cx="7471742" cy="932516"/>
          </a:xfrm>
        </p:spPr>
        <p:txBody>
          <a:bodyPr>
            <a:noAutofit/>
          </a:bodyPr>
          <a:lstStyle/>
          <a:p>
            <a:r>
              <a:rPr lang="en-AU" sz="3200" dirty="0"/>
              <a:t>Animals as Ocean Sensors: Entering the Era of </a:t>
            </a:r>
            <a:r>
              <a:rPr lang="en-AU" sz="3200" b="1" dirty="0"/>
              <a:t>Integrated</a:t>
            </a:r>
            <a:r>
              <a:rPr lang="en-AU" sz="3200" dirty="0"/>
              <a:t> Marine Observing </a:t>
            </a:r>
            <a:br>
              <a:rPr lang="en-AU" sz="3200" dirty="0"/>
            </a:br>
            <a:endParaRPr lang="en-US" sz="3200" dirty="0"/>
          </a:p>
        </p:txBody>
      </p:sp>
      <p:sp>
        <p:nvSpPr>
          <p:cNvPr id="3" name="Content Placeholder 2"/>
          <p:cNvSpPr>
            <a:spLocks noGrp="1"/>
          </p:cNvSpPr>
          <p:nvPr>
            <p:ph idx="1"/>
          </p:nvPr>
        </p:nvSpPr>
        <p:spPr>
          <a:xfrm>
            <a:off x="533030" y="1880622"/>
            <a:ext cx="7886700" cy="359521"/>
          </a:xfrm>
        </p:spPr>
        <p:txBody>
          <a:bodyPr/>
          <a:lstStyle/>
          <a:p>
            <a:pPr marL="0" indent="0">
              <a:buNone/>
            </a:pPr>
            <a:endParaRPr lang="en-US" dirty="0"/>
          </a:p>
        </p:txBody>
      </p:sp>
    </p:spTree>
    <p:extLst>
      <p:ext uri="{BB962C8B-B14F-4D97-AF65-F5344CB8AC3E}">
        <p14:creationId xmlns:p14="http://schemas.microsoft.com/office/powerpoint/2010/main" val="9926637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4002" y="-209177"/>
            <a:ext cx="8830234" cy="1602418"/>
          </a:xfrm>
          <a:solidFill>
            <a:schemeClr val="bg1">
              <a:alpha val="0"/>
            </a:schemeClr>
          </a:solidFill>
        </p:spPr>
        <p:txBody>
          <a:bodyPr>
            <a:normAutofit/>
          </a:bodyPr>
          <a:lstStyle/>
          <a:p>
            <a:r>
              <a:rPr lang="en-US" sz="3200" b="1" dirty="0">
                <a:solidFill>
                  <a:srgbClr val="29A90D"/>
                </a:solidFill>
              </a:rPr>
              <a:t>IMOS Animal Tracking Facility:</a:t>
            </a:r>
            <a:br>
              <a:rPr lang="en-US" sz="3200" b="1" dirty="0">
                <a:solidFill>
                  <a:srgbClr val="29A90D"/>
                </a:solidFill>
              </a:rPr>
            </a:br>
            <a:r>
              <a:rPr lang="en-US" sz="3200" b="1" dirty="0">
                <a:solidFill>
                  <a:srgbClr val="29A90D"/>
                </a:solidFill>
              </a:rPr>
              <a:t>Seals as Oceanographers</a:t>
            </a:r>
            <a:endParaRPr lang="en-US" sz="3600" b="1" dirty="0">
              <a:solidFill>
                <a:srgbClr val="29A90D"/>
              </a:solidFill>
            </a:endParaRPr>
          </a:p>
        </p:txBody>
      </p:sp>
      <p:sp>
        <p:nvSpPr>
          <p:cNvPr id="3" name="Subtitle 2"/>
          <p:cNvSpPr>
            <a:spLocks noGrp="1"/>
          </p:cNvSpPr>
          <p:nvPr>
            <p:ph type="subTitle" idx="1"/>
          </p:nvPr>
        </p:nvSpPr>
        <p:spPr>
          <a:xfrm>
            <a:off x="2766766" y="6198772"/>
            <a:ext cx="5032528" cy="541513"/>
          </a:xfrm>
        </p:spPr>
        <p:txBody>
          <a:bodyPr>
            <a:normAutofit/>
          </a:bodyPr>
          <a:lstStyle/>
          <a:p>
            <a:pPr algn="l"/>
            <a:r>
              <a:rPr lang="en-US" sz="2400" b="1" dirty="0">
                <a:solidFill>
                  <a:schemeClr val="bg1"/>
                </a:solidFill>
              </a:rPr>
              <a:t>Robert Harcourt &amp; Clive R. McMahon </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23464" y="2341035"/>
            <a:ext cx="3200400" cy="2400300"/>
          </a:xfrm>
          <a:prstGeom prst="rect">
            <a:avLst/>
          </a:prstGeom>
        </p:spPr>
      </p:pic>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935230" y="4713275"/>
            <a:ext cx="3208771" cy="2144725"/>
          </a:xfrm>
          <a:prstGeom prst="rect">
            <a:avLst/>
          </a:prstGeom>
        </p:spPr>
      </p:pic>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667" y="3217334"/>
            <a:ext cx="2801885" cy="3640666"/>
          </a:xfrm>
          <a:prstGeom prst="rect">
            <a:avLst/>
          </a:prstGeom>
        </p:spPr>
      </p:pic>
      <p:pic>
        <p:nvPicPr>
          <p:cNvPr id="17" name="Picture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558" y="1012594"/>
            <a:ext cx="2603870" cy="1952904"/>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065565" y="5085192"/>
            <a:ext cx="2857899" cy="1428950"/>
          </a:xfrm>
          <a:prstGeom prst="rect">
            <a:avLst/>
          </a:prstGeom>
        </p:spPr>
      </p:pic>
      <p:sp>
        <p:nvSpPr>
          <p:cNvPr id="19" name="TextBox 18"/>
          <p:cNvSpPr txBox="1"/>
          <p:nvPr/>
        </p:nvSpPr>
        <p:spPr>
          <a:xfrm>
            <a:off x="3027403" y="6520783"/>
            <a:ext cx="2752677" cy="253916"/>
          </a:xfrm>
          <a:prstGeom prst="rect">
            <a:avLst/>
          </a:prstGeom>
          <a:noFill/>
        </p:spPr>
        <p:txBody>
          <a:bodyPr wrap="none" rtlCol="0">
            <a:spAutoFit/>
          </a:bodyPr>
          <a:lstStyle/>
          <a:p>
            <a:r>
              <a:rPr lang="en-AU" sz="1050" b="1" dirty="0"/>
              <a:t>CTD/</a:t>
            </a:r>
            <a:r>
              <a:rPr lang="en-AU" sz="1050" b="1" dirty="0" err="1"/>
              <a:t>Fluorometer</a:t>
            </a:r>
            <a:r>
              <a:rPr lang="en-AU" sz="1050" b="1" dirty="0"/>
              <a:t> Oceanography SRDL (Argos)</a:t>
            </a:r>
          </a:p>
        </p:txBody>
      </p:sp>
      <p:sp>
        <p:nvSpPr>
          <p:cNvPr id="20" name="Text Box 21"/>
          <p:cNvSpPr txBox="1">
            <a:spLocks noChangeArrowheads="1"/>
          </p:cNvSpPr>
          <p:nvPr/>
        </p:nvSpPr>
        <p:spPr bwMode="auto">
          <a:xfrm>
            <a:off x="580449" y="2965497"/>
            <a:ext cx="1998222" cy="253916"/>
          </a:xfrm>
          <a:prstGeom prst="rect">
            <a:avLst/>
          </a:prstGeom>
          <a:noFill/>
          <a:ln w="9525">
            <a:noFill/>
            <a:miter lim="800000"/>
            <a:headEnd/>
            <a:tailEnd/>
          </a:ln>
          <a:effectLst/>
        </p:spPr>
        <p:txBody>
          <a:bodyPr wrap="square">
            <a:spAutoFit/>
          </a:bodyPr>
          <a:lstStyle/>
          <a:p>
            <a:r>
              <a:rPr lang="en-AU" sz="1050" b="1" dirty="0"/>
              <a:t>CTD Oceanography SRDL (Argos)</a:t>
            </a:r>
          </a:p>
        </p:txBody>
      </p:sp>
      <p:pic>
        <p:nvPicPr>
          <p:cNvPr id="21" name="Picture 19" descr="SMRUCOL3"/>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28785" y="384071"/>
            <a:ext cx="703327" cy="691396"/>
          </a:xfrm>
          <a:prstGeom prst="rect">
            <a:avLst/>
          </a:prstGeom>
          <a:noFill/>
        </p:spPr>
      </p:pic>
      <p:pic>
        <p:nvPicPr>
          <p:cNvPr id="22" name="Picture 21"/>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803236" y="2273300"/>
            <a:ext cx="3100091" cy="2096118"/>
          </a:xfrm>
          <a:prstGeom prst="rect">
            <a:avLst/>
          </a:prstGeom>
        </p:spPr>
      </p:pic>
    </p:spTree>
    <p:extLst>
      <p:ext uri="{BB962C8B-B14F-4D97-AF65-F5344CB8AC3E}">
        <p14:creationId xmlns:p14="http://schemas.microsoft.com/office/powerpoint/2010/main" val="14792021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3337"/>
            <a:ext cx="9144000" cy="1143000"/>
          </a:xfrm>
        </p:spPr>
        <p:txBody>
          <a:bodyPr>
            <a:normAutofit/>
          </a:bodyPr>
          <a:lstStyle/>
          <a:p>
            <a:r>
              <a:rPr lang="en-US" sz="3600" b="1" dirty="0">
                <a:solidFill>
                  <a:srgbClr val="3366FF"/>
                </a:solidFill>
              </a:rPr>
              <a:t>IMOS Animal Tracking– data transmission</a:t>
            </a:r>
            <a:endParaRPr lang="en-US" sz="3600" dirty="0">
              <a:solidFill>
                <a:srgbClr val="3366FF"/>
              </a:solidFill>
            </a:endParaRPr>
          </a:p>
        </p:txBody>
      </p:sp>
      <p:grpSp>
        <p:nvGrpSpPr>
          <p:cNvPr id="18" name="Group 17"/>
          <p:cNvGrpSpPr/>
          <p:nvPr/>
        </p:nvGrpSpPr>
        <p:grpSpPr>
          <a:xfrm>
            <a:off x="193525" y="826059"/>
            <a:ext cx="8195533" cy="5804521"/>
            <a:chOff x="193525" y="826059"/>
            <a:chExt cx="8195533" cy="5804521"/>
          </a:xfrm>
        </p:grpSpPr>
        <p:sp>
          <p:nvSpPr>
            <p:cNvPr id="5" name="TextBox 4"/>
            <p:cNvSpPr txBox="1"/>
            <p:nvPr/>
          </p:nvSpPr>
          <p:spPr>
            <a:xfrm>
              <a:off x="632553" y="1101303"/>
              <a:ext cx="2337980" cy="338554"/>
            </a:xfrm>
            <a:prstGeom prst="rect">
              <a:avLst/>
            </a:prstGeom>
            <a:noFill/>
          </p:spPr>
          <p:txBody>
            <a:bodyPr wrap="square" rtlCol="0">
              <a:spAutoFit/>
            </a:bodyPr>
            <a:lstStyle/>
            <a:p>
              <a:r>
                <a:rPr lang="en-US" sz="1600" dirty="0"/>
                <a:t>Deployments on land</a:t>
              </a:r>
            </a:p>
          </p:txBody>
        </p:sp>
        <p:grpSp>
          <p:nvGrpSpPr>
            <p:cNvPr id="17" name="Group 16"/>
            <p:cNvGrpSpPr/>
            <p:nvPr/>
          </p:nvGrpSpPr>
          <p:grpSpPr>
            <a:xfrm>
              <a:off x="193525" y="826059"/>
              <a:ext cx="8195533" cy="5804521"/>
              <a:chOff x="193525" y="826059"/>
              <a:chExt cx="8195533" cy="5804521"/>
            </a:xfrm>
          </p:grpSpPr>
          <p:grpSp>
            <p:nvGrpSpPr>
              <p:cNvPr id="13" name="Group 12"/>
              <p:cNvGrpSpPr/>
              <p:nvPr/>
            </p:nvGrpSpPr>
            <p:grpSpPr>
              <a:xfrm>
                <a:off x="193525" y="826059"/>
                <a:ext cx="8195533" cy="5804521"/>
                <a:chOff x="193525" y="826059"/>
                <a:chExt cx="8195533" cy="5804521"/>
              </a:xfrm>
            </p:grpSpPr>
            <p:pic>
              <p:nvPicPr>
                <p:cNvPr id="7" name="Picture 6" descr=":transmission_scheme.png"/>
                <p:cNvPicPr/>
                <p:nvPr/>
              </p:nvPicPr>
              <p:blipFill rotWithShape="1">
                <a:blip r:embed="rId3" cstate="screen">
                  <a:extLst>
                    <a:ext uri="{28A0092B-C50C-407E-A947-70E740481C1C}">
                      <a14:useLocalDpi xmlns:a14="http://schemas.microsoft.com/office/drawing/2010/main"/>
                    </a:ext>
                  </a:extLst>
                </a:blip>
                <a:srcRect/>
                <a:stretch/>
              </p:blipFill>
              <p:spPr bwMode="auto">
                <a:xfrm>
                  <a:off x="2845981" y="826059"/>
                  <a:ext cx="5543077" cy="5804521"/>
                </a:xfrm>
                <a:prstGeom prst="rect">
                  <a:avLst/>
                </a:prstGeom>
                <a:noFill/>
                <a:ln w="9525">
                  <a:noFill/>
                  <a:miter lim="800000"/>
                  <a:headEnd/>
                  <a:tailEnd/>
                </a:ln>
              </p:spPr>
            </p:pic>
            <p:pic>
              <p:nvPicPr>
                <p:cNvPr id="4" name="Picture 3" descr="IMG_0077.JP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54778" y="1618139"/>
                  <a:ext cx="1796660" cy="1478242"/>
                </a:xfrm>
                <a:prstGeom prst="rect">
                  <a:avLst/>
                </a:prstGeom>
              </p:spPr>
            </p:pic>
            <p:sp>
              <p:nvSpPr>
                <p:cNvPr id="11" name="TextBox 10"/>
                <p:cNvSpPr txBox="1"/>
                <p:nvPr/>
              </p:nvSpPr>
              <p:spPr>
                <a:xfrm>
                  <a:off x="193525" y="4127533"/>
                  <a:ext cx="2019904" cy="1815882"/>
                </a:xfrm>
                <a:prstGeom prst="rect">
                  <a:avLst/>
                </a:prstGeom>
                <a:noFill/>
              </p:spPr>
              <p:txBody>
                <a:bodyPr wrap="square" rtlCol="0">
                  <a:spAutoFit/>
                </a:bodyPr>
                <a:lstStyle/>
                <a:p>
                  <a:r>
                    <a:rPr lang="en-GB" sz="1600" dirty="0"/>
                    <a:t>Data available </a:t>
                  </a:r>
                  <a:r>
                    <a:rPr lang="en-GB" sz="1600" u="sng" dirty="0"/>
                    <a:t>publicly </a:t>
                  </a:r>
                  <a:r>
                    <a:rPr lang="en-GB" sz="1600" dirty="0"/>
                    <a:t>@: </a:t>
                  </a:r>
                </a:p>
                <a:p>
                  <a:r>
                    <a:rPr lang="en-GB" sz="1600" dirty="0"/>
                    <a:t>1) </a:t>
                  </a:r>
                  <a:r>
                    <a:rPr lang="en-US" sz="1600" dirty="0"/>
                    <a:t>IMOS Ocean Portal</a:t>
                  </a:r>
                  <a:endParaRPr lang="en-GB" sz="1600" dirty="0"/>
                </a:p>
                <a:p>
                  <a:r>
                    <a:rPr lang="en-GB" sz="1600" dirty="0"/>
                    <a:t>2) British Oceanographic Data Centre (BODC) portal</a:t>
                  </a:r>
                </a:p>
                <a:p>
                  <a:r>
                    <a:rPr lang="en-GB" sz="1600" dirty="0"/>
                    <a:t>3)MEOP</a:t>
                  </a:r>
                  <a:endParaRPr lang="en-US" sz="1600" dirty="0"/>
                </a:p>
              </p:txBody>
            </p:sp>
          </p:grpSp>
          <p:grpSp>
            <p:nvGrpSpPr>
              <p:cNvPr id="16" name="Group 15"/>
              <p:cNvGrpSpPr/>
              <p:nvPr/>
            </p:nvGrpSpPr>
            <p:grpSpPr>
              <a:xfrm>
                <a:off x="2249714" y="2518227"/>
                <a:ext cx="757104" cy="2319868"/>
                <a:chOff x="2213429" y="2518227"/>
                <a:chExt cx="757104" cy="2319868"/>
              </a:xfrm>
            </p:grpSpPr>
            <p:cxnSp>
              <p:nvCxnSpPr>
                <p:cNvPr id="8" name="Straight Arrow Connector 7"/>
                <p:cNvCxnSpPr/>
                <p:nvPr/>
              </p:nvCxnSpPr>
              <p:spPr>
                <a:xfrm flipH="1">
                  <a:off x="2213429" y="4838095"/>
                  <a:ext cx="544286"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p:cNvCxnSpPr/>
                <p:nvPr/>
              </p:nvCxnSpPr>
              <p:spPr>
                <a:xfrm>
                  <a:off x="2553248" y="2518227"/>
                  <a:ext cx="417285"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grpSp>
      <p:sp>
        <p:nvSpPr>
          <p:cNvPr id="3" name="Rectangle 2"/>
          <p:cNvSpPr/>
          <p:nvPr/>
        </p:nvSpPr>
        <p:spPr>
          <a:xfrm>
            <a:off x="5158464" y="6489711"/>
            <a:ext cx="3985536" cy="369332"/>
          </a:xfrm>
          <a:prstGeom prst="rect">
            <a:avLst/>
          </a:prstGeom>
        </p:spPr>
        <p:txBody>
          <a:bodyPr wrap="none">
            <a:spAutoFit/>
          </a:bodyPr>
          <a:lstStyle/>
          <a:p>
            <a:r>
              <a:rPr lang="en-US" dirty="0" err="1"/>
              <a:t>Roquet</a:t>
            </a:r>
            <a:r>
              <a:rPr lang="en-US" dirty="0"/>
              <a:t> et al 2014 </a:t>
            </a:r>
            <a:r>
              <a:rPr lang="en-US" i="1" dirty="0"/>
              <a:t>Nature Scientific Data</a:t>
            </a:r>
          </a:p>
        </p:txBody>
      </p:sp>
    </p:spTree>
    <p:extLst>
      <p:ext uri="{BB962C8B-B14F-4D97-AF65-F5344CB8AC3E}">
        <p14:creationId xmlns:p14="http://schemas.microsoft.com/office/powerpoint/2010/main" val="3852259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pPr algn="l"/>
            <a:r>
              <a:rPr lang="en-GB" b="1" dirty="0">
                <a:solidFill>
                  <a:srgbClr val="29A90D"/>
                </a:solidFill>
              </a:rPr>
              <a:t>MEOP </a:t>
            </a:r>
            <a:r>
              <a:rPr lang="en-GB" sz="2400" b="1" dirty="0">
                <a:solidFill>
                  <a:srgbClr val="29A90D"/>
                </a:solidFill>
              </a:rPr>
              <a:t>(2004-2017) </a:t>
            </a:r>
            <a:r>
              <a:rPr lang="en-GB" b="1" dirty="0">
                <a:solidFill>
                  <a:srgbClr val="29A90D"/>
                </a:solidFill>
              </a:rPr>
              <a:t>&amp; IMOS </a:t>
            </a:r>
            <a:r>
              <a:rPr lang="en-GB" sz="2400" b="1" dirty="0">
                <a:solidFill>
                  <a:srgbClr val="29A90D"/>
                </a:solidFill>
              </a:rPr>
              <a:t>(2007-2017) </a:t>
            </a:r>
            <a:r>
              <a:rPr lang="en-GB" b="1" dirty="0">
                <a:solidFill>
                  <a:srgbClr val="29A90D"/>
                </a:solidFill>
              </a:rPr>
              <a:t>data</a:t>
            </a:r>
            <a:br>
              <a:rPr lang="en-GB" b="1" dirty="0">
                <a:solidFill>
                  <a:srgbClr val="29A90D"/>
                </a:solidFill>
              </a:rPr>
            </a:br>
            <a:r>
              <a:rPr lang="en-GB" sz="1400" b="1" dirty="0">
                <a:solidFill>
                  <a:srgbClr val="29A90D"/>
                </a:solidFill>
              </a:rPr>
              <a:t>marine mammals exploring pole to pole                                                               </a:t>
            </a:r>
            <a:endParaRPr lang="en-GB" b="1" dirty="0">
              <a:solidFill>
                <a:srgbClr val="29A90D"/>
              </a:solidFill>
            </a:endParaRPr>
          </a:p>
        </p:txBody>
      </p:sp>
      <p:grpSp>
        <p:nvGrpSpPr>
          <p:cNvPr id="7" name="Group 6"/>
          <p:cNvGrpSpPr/>
          <p:nvPr/>
        </p:nvGrpSpPr>
        <p:grpSpPr>
          <a:xfrm>
            <a:off x="47618" y="1276970"/>
            <a:ext cx="9000000" cy="5068354"/>
            <a:chOff x="47618" y="1344702"/>
            <a:chExt cx="9000000" cy="5068354"/>
          </a:xfrm>
        </p:grpSpPr>
        <p:grpSp>
          <p:nvGrpSpPr>
            <p:cNvPr id="5" name="Group 4"/>
            <p:cNvGrpSpPr>
              <a:grpSpLocks noChangeAspect="1"/>
            </p:cNvGrpSpPr>
            <p:nvPr/>
          </p:nvGrpSpPr>
          <p:grpSpPr>
            <a:xfrm>
              <a:off x="47618" y="1407611"/>
              <a:ext cx="9000000" cy="5005445"/>
              <a:chOff x="-2315882" y="831790"/>
              <a:chExt cx="10557924" cy="5871886"/>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15882" y="851647"/>
                <a:ext cx="5452114" cy="5852029"/>
              </a:xfrm>
              <a:prstGeom prst="rect">
                <a:avLst/>
              </a:prstGeom>
            </p:spPr>
          </p:pic>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46043" y="831790"/>
                <a:ext cx="5295999" cy="5867999"/>
              </a:xfrm>
              <a:prstGeom prst="rect">
                <a:avLst/>
              </a:prstGeom>
            </p:spPr>
          </p:pic>
        </p:grpSp>
        <p:sp>
          <p:nvSpPr>
            <p:cNvPr id="6" name="TextBox 5"/>
            <p:cNvSpPr txBox="1"/>
            <p:nvPr/>
          </p:nvSpPr>
          <p:spPr>
            <a:xfrm>
              <a:off x="702235" y="1344702"/>
              <a:ext cx="7575177" cy="369332"/>
            </a:xfrm>
            <a:prstGeom prst="rect">
              <a:avLst/>
            </a:prstGeom>
            <a:solidFill>
              <a:schemeClr val="bg1"/>
            </a:solidFill>
          </p:spPr>
          <p:txBody>
            <a:bodyPr wrap="square" rtlCol="0">
              <a:spAutoFit/>
            </a:bodyPr>
            <a:lstStyle/>
            <a:p>
              <a:r>
                <a:rPr lang="en-GB" dirty="0"/>
                <a:t>MEOP CTD casts – 302 175					Australia CTD casts 107 365 </a:t>
              </a:r>
            </a:p>
          </p:txBody>
        </p:sp>
      </p:grpSp>
      <p:sp>
        <p:nvSpPr>
          <p:cNvPr id="8" name="Rectangle 7"/>
          <p:cNvSpPr/>
          <p:nvPr/>
        </p:nvSpPr>
        <p:spPr>
          <a:xfrm>
            <a:off x="8593" y="6488668"/>
            <a:ext cx="2362826" cy="369332"/>
          </a:xfrm>
          <a:prstGeom prst="rect">
            <a:avLst/>
          </a:prstGeom>
        </p:spPr>
        <p:txBody>
          <a:bodyPr wrap="none">
            <a:spAutoFit/>
          </a:bodyPr>
          <a:lstStyle/>
          <a:p>
            <a:r>
              <a:rPr lang="en-US" dirty="0"/>
              <a:t>http://</a:t>
            </a:r>
            <a:r>
              <a:rPr lang="en-US" dirty="0" err="1"/>
              <a:t>www.meop.net</a:t>
            </a:r>
            <a:r>
              <a:rPr lang="en-US" dirty="0"/>
              <a:t>/</a:t>
            </a:r>
          </a:p>
        </p:txBody>
      </p:sp>
      <p:sp>
        <p:nvSpPr>
          <p:cNvPr id="9" name="Rectangle 8"/>
          <p:cNvSpPr/>
          <p:nvPr/>
        </p:nvSpPr>
        <p:spPr>
          <a:xfrm>
            <a:off x="5476574" y="6472652"/>
            <a:ext cx="3454985" cy="369332"/>
          </a:xfrm>
          <a:prstGeom prst="rect">
            <a:avLst/>
          </a:prstGeom>
        </p:spPr>
        <p:txBody>
          <a:bodyPr wrap="none">
            <a:spAutoFit/>
          </a:bodyPr>
          <a:lstStyle/>
          <a:p>
            <a:r>
              <a:rPr lang="en-US" dirty="0"/>
              <a:t>Treasure </a:t>
            </a:r>
            <a:r>
              <a:rPr lang="en-US" dirty="0" err="1"/>
              <a:t>et.al</a:t>
            </a:r>
            <a:r>
              <a:rPr lang="en-US" dirty="0"/>
              <a:t>. 2017 </a:t>
            </a:r>
            <a:r>
              <a:rPr lang="en-US" i="1" dirty="0"/>
              <a:t>Oceanography</a:t>
            </a:r>
          </a:p>
        </p:txBody>
      </p:sp>
    </p:spTree>
    <p:extLst>
      <p:ext uri="{BB962C8B-B14F-4D97-AF65-F5344CB8AC3E}">
        <p14:creationId xmlns:p14="http://schemas.microsoft.com/office/powerpoint/2010/main" val="5287147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83CDC-307F-9141-82FE-71C588C6C049}"/>
              </a:ext>
            </a:extLst>
          </p:cNvPr>
          <p:cNvSpPr>
            <a:spLocks noGrp="1"/>
          </p:cNvSpPr>
          <p:nvPr>
            <p:ph type="title"/>
          </p:nvPr>
        </p:nvSpPr>
        <p:spPr>
          <a:xfrm>
            <a:off x="457200" y="413792"/>
            <a:ext cx="8229600" cy="1143000"/>
          </a:xfrm>
        </p:spPr>
        <p:txBody>
          <a:bodyPr/>
          <a:lstStyle/>
          <a:p>
            <a:r>
              <a:rPr lang="en-US" dirty="0"/>
              <a:t>Scaling, or not, on a global basis</a:t>
            </a:r>
          </a:p>
        </p:txBody>
      </p:sp>
      <p:pic>
        <p:nvPicPr>
          <p:cNvPr id="5" name="Content Placeholder 4">
            <a:extLst>
              <a:ext uri="{FF2B5EF4-FFF2-40B4-BE49-F238E27FC236}">
                <a16:creationId xmlns:a16="http://schemas.microsoft.com/office/drawing/2014/main" id="{68327224-DC19-1D4C-82BE-29C444410D75}"/>
              </a:ext>
            </a:extLst>
          </p:cNvPr>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251520" y="1812404"/>
            <a:ext cx="2044700" cy="2552700"/>
          </a:xfrm>
        </p:spPr>
      </p:pic>
      <p:pic>
        <p:nvPicPr>
          <p:cNvPr id="7" name="Picture 6">
            <a:extLst>
              <a:ext uri="{FF2B5EF4-FFF2-40B4-BE49-F238E27FC236}">
                <a16:creationId xmlns:a16="http://schemas.microsoft.com/office/drawing/2014/main" id="{AA8245E6-8C08-7345-AA3D-57464ADCB13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84568" y="1808412"/>
            <a:ext cx="6430831" cy="5076972"/>
          </a:xfrm>
          <a:prstGeom prst="rect">
            <a:avLst/>
          </a:prstGeom>
        </p:spPr>
      </p:pic>
      <p:pic>
        <p:nvPicPr>
          <p:cNvPr id="3" name="Picture 2">
            <a:extLst>
              <a:ext uri="{FF2B5EF4-FFF2-40B4-BE49-F238E27FC236}">
                <a16:creationId xmlns:a16="http://schemas.microsoft.com/office/drawing/2014/main" id="{970C3CBF-56DF-7642-A9A2-AF7F253B7E8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47780" y="17391"/>
            <a:ext cx="2296220" cy="588492"/>
          </a:xfrm>
          <a:prstGeom prst="rect">
            <a:avLst/>
          </a:prstGeom>
        </p:spPr>
      </p:pic>
    </p:spTree>
    <p:extLst>
      <p:ext uri="{BB962C8B-B14F-4D97-AF65-F5344CB8AC3E}">
        <p14:creationId xmlns:p14="http://schemas.microsoft.com/office/powerpoint/2010/main" val="11405219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BCBB6F-DC1C-4F42-AC9A-2E4DC2E7D35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88024" y="3785045"/>
            <a:ext cx="4355976" cy="3100339"/>
          </a:xfrm>
          <a:prstGeom prst="rect">
            <a:avLst/>
          </a:prstGeom>
        </p:spPr>
      </p:pic>
      <p:sp>
        <p:nvSpPr>
          <p:cNvPr id="2" name="TextBox 1">
            <a:extLst>
              <a:ext uri="{FF2B5EF4-FFF2-40B4-BE49-F238E27FC236}">
                <a16:creationId xmlns:a16="http://schemas.microsoft.com/office/drawing/2014/main" id="{2A8DE952-69A9-D94A-93BB-9C41871F8863}"/>
              </a:ext>
            </a:extLst>
          </p:cNvPr>
          <p:cNvSpPr txBox="1"/>
          <p:nvPr/>
        </p:nvSpPr>
        <p:spPr>
          <a:xfrm>
            <a:off x="251520" y="4941168"/>
            <a:ext cx="3665019" cy="646331"/>
          </a:xfrm>
          <a:prstGeom prst="rect">
            <a:avLst/>
          </a:prstGeom>
          <a:noFill/>
        </p:spPr>
        <p:txBody>
          <a:bodyPr wrap="square" rtlCol="0">
            <a:spAutoFit/>
          </a:bodyPr>
          <a:lstStyle/>
          <a:p>
            <a:r>
              <a:rPr lang="en-US" dirty="0"/>
              <a:t>Allometry less important than habitat for movements</a:t>
            </a:r>
          </a:p>
        </p:txBody>
      </p:sp>
      <p:pic>
        <p:nvPicPr>
          <p:cNvPr id="4" name="Picture 3">
            <a:extLst>
              <a:ext uri="{FF2B5EF4-FFF2-40B4-BE49-F238E27FC236}">
                <a16:creationId xmlns:a16="http://schemas.microsoft.com/office/drawing/2014/main" id="{8C28FF14-B1DF-AC4F-A9B9-D4D1D549A17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8520" y="684188"/>
            <a:ext cx="6540500" cy="3111500"/>
          </a:xfrm>
          <a:prstGeom prst="rect">
            <a:avLst/>
          </a:prstGeom>
        </p:spPr>
      </p:pic>
      <p:pic>
        <p:nvPicPr>
          <p:cNvPr id="6" name="Picture 5">
            <a:extLst>
              <a:ext uri="{FF2B5EF4-FFF2-40B4-BE49-F238E27FC236}">
                <a16:creationId xmlns:a16="http://schemas.microsoft.com/office/drawing/2014/main" id="{0E593522-71E2-D84E-A4A8-0F576BA14E6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68144" y="231131"/>
            <a:ext cx="3275856" cy="839561"/>
          </a:xfrm>
          <a:prstGeom prst="rect">
            <a:avLst/>
          </a:prstGeom>
        </p:spPr>
      </p:pic>
    </p:spTree>
    <p:extLst>
      <p:ext uri="{BB962C8B-B14F-4D97-AF65-F5344CB8AC3E}">
        <p14:creationId xmlns:p14="http://schemas.microsoft.com/office/powerpoint/2010/main" val="211629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8418"/>
            <a:ext cx="8229600" cy="1143000"/>
          </a:xfrm>
        </p:spPr>
        <p:txBody>
          <a:bodyPr>
            <a:normAutofit fontScale="90000"/>
          </a:bodyPr>
          <a:lstStyle/>
          <a:p>
            <a:r>
              <a:rPr lang="en-US" dirty="0"/>
              <a:t>IMOS Animal Tracking Facility </a:t>
            </a:r>
            <a:br>
              <a:rPr lang="en-US" dirty="0"/>
            </a:br>
            <a:r>
              <a:rPr lang="en-US" dirty="0"/>
              <a:t> Acoustic network</a:t>
            </a:r>
          </a:p>
        </p:txBody>
      </p:sp>
      <p:pic>
        <p:nvPicPr>
          <p:cNvPr id="4" name="Picture 3" descr="DSC_5258.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51920" y="3899298"/>
            <a:ext cx="1944776" cy="2924944"/>
          </a:xfrm>
          <a:prstGeom prst="rect">
            <a:avLst/>
          </a:prstGeom>
        </p:spPr>
      </p:pic>
      <p:pic>
        <p:nvPicPr>
          <p:cNvPr id="5" name="Picture 4" descr="DSC_0314.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36138" y="3601213"/>
            <a:ext cx="2086166" cy="3140968"/>
          </a:xfrm>
          <a:prstGeom prst="rect">
            <a:avLst/>
          </a:prstGeom>
        </p:spPr>
      </p:pic>
      <p:pic>
        <p:nvPicPr>
          <p:cNvPr id="6"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0" y="3494088"/>
            <a:ext cx="2124075" cy="33639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7" name="Picture 5"/>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339752" y="4221088"/>
            <a:ext cx="1368425" cy="1531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Content Placeholder 3" descr="DSC_4213.NEF"/>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457200" y="1600201"/>
            <a:ext cx="3731421" cy="2052138"/>
          </a:xfrm>
          <a:prstGeom prst="rect">
            <a:avLst/>
          </a:prstGeom>
        </p:spPr>
      </p:pic>
      <p:pic>
        <p:nvPicPr>
          <p:cNvPr id="9" name="Picture 8" descr="2016.09_IMOS_ATF_Team.jp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355976" y="1340768"/>
            <a:ext cx="1854200" cy="1854200"/>
          </a:xfrm>
          <a:prstGeom prst="rect">
            <a:avLst/>
          </a:prstGeom>
        </p:spPr>
      </p:pic>
      <p:pic>
        <p:nvPicPr>
          <p:cNvPr id="3" name="Picture 2" descr="DSC_5335.JP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72309" y="1191796"/>
            <a:ext cx="1800200" cy="2707502"/>
          </a:xfrm>
          <a:prstGeom prst="rect">
            <a:avLst/>
          </a:prstGeom>
        </p:spPr>
      </p:pic>
    </p:spTree>
    <p:extLst>
      <p:ext uri="{BB962C8B-B14F-4D97-AF65-F5344CB8AC3E}">
        <p14:creationId xmlns:p14="http://schemas.microsoft.com/office/powerpoint/2010/main" val="29223719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2B1AF-6A17-3B47-9E89-8F1C39CB4065}"/>
              </a:ext>
            </a:extLst>
          </p:cNvPr>
          <p:cNvSpPr>
            <a:spLocks noGrp="1"/>
          </p:cNvSpPr>
          <p:nvPr>
            <p:ph type="ctrTitle"/>
          </p:nvPr>
        </p:nvSpPr>
        <p:spPr>
          <a:xfrm>
            <a:off x="685800" y="980728"/>
            <a:ext cx="7772400" cy="1470025"/>
          </a:xfrm>
        </p:spPr>
        <p:txBody>
          <a:bodyPr>
            <a:normAutofit fontScale="90000"/>
          </a:bodyPr>
          <a:lstStyle/>
          <a:p>
            <a:r>
              <a:rPr lang="en-US" dirty="0"/>
              <a:t>RAATD: Reanalysis of Antarctic Tracking Data</a:t>
            </a:r>
            <a:br>
              <a:rPr lang="en-US" dirty="0"/>
            </a:br>
            <a:endParaRPr lang="en-US" dirty="0"/>
          </a:p>
        </p:txBody>
      </p:sp>
      <p:sp>
        <p:nvSpPr>
          <p:cNvPr id="3" name="Subtitle 2">
            <a:extLst>
              <a:ext uri="{FF2B5EF4-FFF2-40B4-BE49-F238E27FC236}">
                <a16:creationId xmlns:a16="http://schemas.microsoft.com/office/drawing/2014/main" id="{E97E0E46-C90E-5942-B499-333F5857D0AA}"/>
              </a:ext>
            </a:extLst>
          </p:cNvPr>
          <p:cNvSpPr>
            <a:spLocks noGrp="1"/>
          </p:cNvSpPr>
          <p:nvPr>
            <p:ph type="subTitle" idx="1"/>
          </p:nvPr>
        </p:nvSpPr>
        <p:spPr/>
        <p:txBody>
          <a:bodyPr>
            <a:normAutofit lnSpcReduction="10000"/>
          </a:bodyPr>
          <a:lstStyle/>
          <a:p>
            <a:r>
              <a:rPr lang="en-AU" sz="4000" dirty="0">
                <a:solidFill>
                  <a:schemeClr val="tx1"/>
                </a:solidFill>
              </a:rPr>
              <a:t>Ocean Tracking Synthesis</a:t>
            </a:r>
          </a:p>
          <a:p>
            <a:r>
              <a:rPr lang="en-AU" dirty="0"/>
              <a:t>Hindell, Block, Sims, Costa, Harcourt, Jonsen, </a:t>
            </a:r>
            <a:r>
              <a:rPr lang="en-AU" dirty="0" err="1"/>
              <a:t>Ropert-Coudert</a:t>
            </a:r>
            <a:endParaRPr lang="en-US" dirty="0"/>
          </a:p>
        </p:txBody>
      </p:sp>
    </p:spTree>
    <p:extLst>
      <p:ext uri="{BB962C8B-B14F-4D97-AF65-F5344CB8AC3E}">
        <p14:creationId xmlns:p14="http://schemas.microsoft.com/office/powerpoint/2010/main" val="27254246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25F-344D-D04B-A28A-EF6A33C5EF61}"/>
              </a:ext>
            </a:extLst>
          </p:cNvPr>
          <p:cNvSpPr>
            <a:spLocks noGrp="1"/>
          </p:cNvSpPr>
          <p:nvPr>
            <p:ph type="ctrTitle"/>
          </p:nvPr>
        </p:nvSpPr>
        <p:spPr>
          <a:xfrm>
            <a:off x="685800" y="1772816"/>
            <a:ext cx="7772400" cy="1470025"/>
          </a:xfrm>
        </p:spPr>
        <p:txBody>
          <a:bodyPr>
            <a:normAutofit/>
          </a:bodyPr>
          <a:lstStyle/>
          <a:p>
            <a:r>
              <a:rPr lang="en-AU" dirty="0"/>
              <a:t>Developing the Next Generation of Animal Telemetry Tools</a:t>
            </a:r>
            <a:endParaRPr lang="en-US" dirty="0"/>
          </a:p>
        </p:txBody>
      </p:sp>
      <p:sp>
        <p:nvSpPr>
          <p:cNvPr id="3" name="Subtitle 2">
            <a:extLst>
              <a:ext uri="{FF2B5EF4-FFF2-40B4-BE49-F238E27FC236}">
                <a16:creationId xmlns:a16="http://schemas.microsoft.com/office/drawing/2014/main" id="{FA0AAE73-2BE8-C24C-84CA-9B2C5764CB31}"/>
              </a:ext>
            </a:extLst>
          </p:cNvPr>
          <p:cNvSpPr>
            <a:spLocks noGrp="1"/>
          </p:cNvSpPr>
          <p:nvPr>
            <p:ph type="subTitle" idx="1"/>
          </p:nvPr>
        </p:nvSpPr>
        <p:spPr>
          <a:xfrm>
            <a:off x="1371600" y="3429000"/>
            <a:ext cx="6400800" cy="1752600"/>
          </a:xfrm>
        </p:spPr>
        <p:txBody>
          <a:bodyPr/>
          <a:lstStyle/>
          <a:p>
            <a:r>
              <a:rPr lang="en-US" dirty="0"/>
              <a:t>Ian Jonsen</a:t>
            </a:r>
          </a:p>
          <a:p>
            <a:r>
              <a:rPr lang="en-US" dirty="0"/>
              <a:t>MQ Research Fellow</a:t>
            </a:r>
          </a:p>
          <a:p>
            <a:r>
              <a:rPr lang="en-US" dirty="0"/>
              <a:t>2018-2021</a:t>
            </a:r>
          </a:p>
          <a:p>
            <a:endParaRPr lang="en-US" dirty="0"/>
          </a:p>
          <a:p>
            <a:endParaRPr lang="en-US" dirty="0"/>
          </a:p>
        </p:txBody>
      </p:sp>
      <p:pic>
        <p:nvPicPr>
          <p:cNvPr id="4" name="Picture 3" descr="MQ_INT_VER_RGB_POS.png">
            <a:extLst>
              <a:ext uri="{FF2B5EF4-FFF2-40B4-BE49-F238E27FC236}">
                <a16:creationId xmlns:a16="http://schemas.microsoft.com/office/drawing/2014/main" id="{C0227C5B-68E0-044A-816C-65211250EC8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56800"/>
            <a:ext cx="1773633" cy="1687875"/>
          </a:xfrm>
          <a:prstGeom prst="rect">
            <a:avLst/>
          </a:prstGeom>
        </p:spPr>
      </p:pic>
      <p:pic>
        <p:nvPicPr>
          <p:cNvPr id="5" name="Picture 4" descr="Untitled-3.png">
            <a:extLst>
              <a:ext uri="{FF2B5EF4-FFF2-40B4-BE49-F238E27FC236}">
                <a16:creationId xmlns:a16="http://schemas.microsoft.com/office/drawing/2014/main" id="{D4D6FCD7-4362-3141-A231-53C9B9D7EA7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04772" y="0"/>
            <a:ext cx="7539228" cy="1309116"/>
          </a:xfrm>
          <a:prstGeom prst="rect">
            <a:avLst/>
          </a:prstGeom>
        </p:spPr>
      </p:pic>
      <p:pic>
        <p:nvPicPr>
          <p:cNvPr id="6" name="Picture 5" descr="Screen shot 2012-03-01 at 12.15.32 PM.png">
            <a:extLst>
              <a:ext uri="{FF2B5EF4-FFF2-40B4-BE49-F238E27FC236}">
                <a16:creationId xmlns:a16="http://schemas.microsoft.com/office/drawing/2014/main" id="{3CF8AB6F-D654-A24E-93AA-90E01FCBA3C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38925" y="5445224"/>
            <a:ext cx="2505075" cy="1243259"/>
          </a:xfrm>
          <a:prstGeom prst="rect">
            <a:avLst/>
          </a:prstGeom>
        </p:spPr>
      </p:pic>
      <p:pic>
        <p:nvPicPr>
          <p:cNvPr id="7" name="Picture 9" descr="SIMS Logo_final">
            <a:extLst>
              <a:ext uri="{FF2B5EF4-FFF2-40B4-BE49-F238E27FC236}">
                <a16:creationId xmlns:a16="http://schemas.microsoft.com/office/drawing/2014/main" id="{35D1722E-BA42-2645-9CD0-0366B4120DF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5496" y="5715396"/>
            <a:ext cx="2339975" cy="1169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a:extLst>
              <a:ext uri="{FF2B5EF4-FFF2-40B4-BE49-F238E27FC236}">
                <a16:creationId xmlns:a16="http://schemas.microsoft.com/office/drawing/2014/main" id="{B0F2C4E3-3B9E-9D4B-A8BA-F56C3E1AA13B}"/>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16548" y="5577284"/>
            <a:ext cx="2781300" cy="1308100"/>
          </a:xfrm>
          <a:prstGeom prst="rect">
            <a:avLst/>
          </a:prstGeom>
        </p:spPr>
      </p:pic>
      <p:pic>
        <p:nvPicPr>
          <p:cNvPr id="11" name="Picture 10">
            <a:extLst>
              <a:ext uri="{FF2B5EF4-FFF2-40B4-BE49-F238E27FC236}">
                <a16:creationId xmlns:a16="http://schemas.microsoft.com/office/drawing/2014/main" id="{ED829805-DD03-6B4D-9756-61E6F027D21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773633" y="15479"/>
            <a:ext cx="2457822" cy="1621300"/>
          </a:xfrm>
          <a:prstGeom prst="rect">
            <a:avLst/>
          </a:prstGeom>
        </p:spPr>
      </p:pic>
      <p:pic>
        <p:nvPicPr>
          <p:cNvPr id="13" name="Picture 12">
            <a:extLst>
              <a:ext uri="{FF2B5EF4-FFF2-40B4-BE49-F238E27FC236}">
                <a16:creationId xmlns:a16="http://schemas.microsoft.com/office/drawing/2014/main" id="{082F044C-3B3F-9745-B941-1CBE11090F2B}"/>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100088" y="26101"/>
            <a:ext cx="1905000" cy="838200"/>
          </a:xfrm>
          <a:prstGeom prst="rect">
            <a:avLst/>
          </a:prstGeom>
        </p:spPr>
      </p:pic>
      <p:pic>
        <p:nvPicPr>
          <p:cNvPr id="15" name="Picture 14">
            <a:extLst>
              <a:ext uri="{FF2B5EF4-FFF2-40B4-BE49-F238E27FC236}">
                <a16:creationId xmlns:a16="http://schemas.microsoft.com/office/drawing/2014/main" id="{8C68F164-A545-8247-A1B8-3DD318981F27}"/>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668467" y="3212976"/>
            <a:ext cx="2440037" cy="2440037"/>
          </a:xfrm>
          <a:prstGeom prst="rect">
            <a:avLst/>
          </a:prstGeom>
        </p:spPr>
      </p:pic>
      <p:pic>
        <p:nvPicPr>
          <p:cNvPr id="17" name="Picture 16">
            <a:extLst>
              <a:ext uri="{FF2B5EF4-FFF2-40B4-BE49-F238E27FC236}">
                <a16:creationId xmlns:a16="http://schemas.microsoft.com/office/drawing/2014/main" id="{26CA91B7-0C81-2640-8055-2927A456C301}"/>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95536" y="3309971"/>
            <a:ext cx="1709452" cy="2279269"/>
          </a:xfrm>
          <a:prstGeom prst="rect">
            <a:avLst/>
          </a:prstGeom>
        </p:spPr>
      </p:pic>
    </p:spTree>
    <p:extLst>
      <p:ext uri="{BB962C8B-B14F-4D97-AF65-F5344CB8AC3E}">
        <p14:creationId xmlns:p14="http://schemas.microsoft.com/office/powerpoint/2010/main" val="38010541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2565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Extent of the IMOS-ATF network</a:t>
            </a:r>
          </a:p>
        </p:txBody>
      </p:sp>
      <p:pic>
        <p:nvPicPr>
          <p:cNvPr id="4" name="receiver animatio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4161" t="590" r="14308" b="1279"/>
          <a:stretch/>
        </p:blipFill>
        <p:spPr>
          <a:xfrm>
            <a:off x="1259632" y="1441920"/>
            <a:ext cx="7023526" cy="5416080"/>
          </a:xfrm>
          <a:prstGeom prst="rect">
            <a:avLst/>
          </a:prstGeom>
        </p:spPr>
      </p:pic>
    </p:spTree>
    <p:extLst>
      <p:ext uri="{BB962C8B-B14F-4D97-AF65-F5344CB8AC3E}">
        <p14:creationId xmlns:p14="http://schemas.microsoft.com/office/powerpoint/2010/main" val="300591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70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08555" y="457213"/>
            <a:ext cx="8323885" cy="6284155"/>
            <a:chOff x="827584" y="1268760"/>
            <a:chExt cx="7465460" cy="5636083"/>
          </a:xfrm>
        </p:grpSpPr>
        <p:pic>
          <p:nvPicPr>
            <p:cNvPr id="3" name="Picture 2" descr="IMOS ATF Receiver Network_transparen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7584" y="1268760"/>
              <a:ext cx="7465460" cy="5636083"/>
            </a:xfrm>
            <a:prstGeom prst="rect">
              <a:avLst/>
            </a:prstGeom>
          </p:spPr>
        </p:pic>
        <p:sp>
          <p:nvSpPr>
            <p:cNvPr id="4" name="TextBox 3"/>
            <p:cNvSpPr txBox="1"/>
            <p:nvPr/>
          </p:nvSpPr>
          <p:spPr>
            <a:xfrm>
              <a:off x="2339752" y="3789040"/>
              <a:ext cx="720080" cy="338554"/>
            </a:xfrm>
            <a:prstGeom prst="rect">
              <a:avLst/>
            </a:prstGeom>
            <a:noFill/>
          </p:spPr>
          <p:txBody>
            <a:bodyPr wrap="square" rtlCol="0">
              <a:spAutoFit/>
            </a:bodyPr>
            <a:lstStyle/>
            <a:p>
              <a:pPr algn="ctr"/>
              <a:r>
                <a:rPr lang="en-US" sz="1600" dirty="0">
                  <a:solidFill>
                    <a:schemeClr val="bg1"/>
                  </a:solidFill>
                </a:rPr>
                <a:t>WA</a:t>
              </a:r>
            </a:p>
          </p:txBody>
        </p:sp>
        <p:sp>
          <p:nvSpPr>
            <p:cNvPr id="32" name="TextBox 31"/>
            <p:cNvSpPr txBox="1"/>
            <p:nvPr/>
          </p:nvSpPr>
          <p:spPr>
            <a:xfrm>
              <a:off x="4283968" y="2924944"/>
              <a:ext cx="720080" cy="338554"/>
            </a:xfrm>
            <a:prstGeom prst="rect">
              <a:avLst/>
            </a:prstGeom>
            <a:noFill/>
          </p:spPr>
          <p:txBody>
            <a:bodyPr wrap="square" rtlCol="0">
              <a:spAutoFit/>
            </a:bodyPr>
            <a:lstStyle/>
            <a:p>
              <a:pPr algn="ctr"/>
              <a:r>
                <a:rPr lang="en-US" sz="1600" dirty="0">
                  <a:solidFill>
                    <a:schemeClr val="bg1"/>
                  </a:solidFill>
                </a:rPr>
                <a:t>NT</a:t>
              </a:r>
            </a:p>
          </p:txBody>
        </p:sp>
        <p:sp>
          <p:nvSpPr>
            <p:cNvPr id="33" name="TextBox 32"/>
            <p:cNvSpPr txBox="1"/>
            <p:nvPr/>
          </p:nvSpPr>
          <p:spPr>
            <a:xfrm>
              <a:off x="3995936" y="4293096"/>
              <a:ext cx="1800200" cy="338554"/>
            </a:xfrm>
            <a:prstGeom prst="rect">
              <a:avLst/>
            </a:prstGeom>
            <a:noFill/>
          </p:spPr>
          <p:txBody>
            <a:bodyPr wrap="square" rtlCol="0">
              <a:spAutoFit/>
            </a:bodyPr>
            <a:lstStyle/>
            <a:p>
              <a:pPr algn="ctr"/>
              <a:r>
                <a:rPr lang="en-US" sz="1600" dirty="0">
                  <a:solidFill>
                    <a:schemeClr val="bg1"/>
                  </a:solidFill>
                </a:rPr>
                <a:t>SA</a:t>
              </a:r>
            </a:p>
          </p:txBody>
        </p:sp>
        <p:sp>
          <p:nvSpPr>
            <p:cNvPr id="34" name="TextBox 33"/>
            <p:cNvSpPr txBox="1"/>
            <p:nvPr/>
          </p:nvSpPr>
          <p:spPr>
            <a:xfrm>
              <a:off x="5868144" y="5517232"/>
              <a:ext cx="720080" cy="338554"/>
            </a:xfrm>
            <a:prstGeom prst="rect">
              <a:avLst/>
            </a:prstGeom>
            <a:noFill/>
          </p:spPr>
          <p:txBody>
            <a:bodyPr wrap="square" rtlCol="0">
              <a:spAutoFit/>
            </a:bodyPr>
            <a:lstStyle/>
            <a:p>
              <a:pPr algn="ctr"/>
              <a:r>
                <a:rPr lang="en-US" sz="1600" dirty="0">
                  <a:solidFill>
                    <a:schemeClr val="bg1"/>
                  </a:solidFill>
                </a:rPr>
                <a:t>VIC</a:t>
              </a:r>
            </a:p>
          </p:txBody>
        </p:sp>
        <p:sp>
          <p:nvSpPr>
            <p:cNvPr id="37" name="TextBox 36"/>
            <p:cNvSpPr txBox="1"/>
            <p:nvPr/>
          </p:nvSpPr>
          <p:spPr>
            <a:xfrm>
              <a:off x="6372200" y="4797152"/>
              <a:ext cx="720080" cy="338554"/>
            </a:xfrm>
            <a:prstGeom prst="rect">
              <a:avLst/>
            </a:prstGeom>
            <a:noFill/>
          </p:spPr>
          <p:txBody>
            <a:bodyPr wrap="square" rtlCol="0">
              <a:spAutoFit/>
            </a:bodyPr>
            <a:lstStyle/>
            <a:p>
              <a:pPr algn="ctr"/>
              <a:r>
                <a:rPr lang="en-US" sz="1600" dirty="0">
                  <a:solidFill>
                    <a:schemeClr val="bg1"/>
                  </a:solidFill>
                </a:rPr>
                <a:t>NSW</a:t>
              </a:r>
            </a:p>
          </p:txBody>
        </p:sp>
        <p:sp>
          <p:nvSpPr>
            <p:cNvPr id="38" name="TextBox 37"/>
            <p:cNvSpPr txBox="1"/>
            <p:nvPr/>
          </p:nvSpPr>
          <p:spPr>
            <a:xfrm>
              <a:off x="6012160" y="3284984"/>
              <a:ext cx="720080" cy="338554"/>
            </a:xfrm>
            <a:prstGeom prst="rect">
              <a:avLst/>
            </a:prstGeom>
            <a:noFill/>
          </p:spPr>
          <p:txBody>
            <a:bodyPr wrap="square" rtlCol="0">
              <a:spAutoFit/>
            </a:bodyPr>
            <a:lstStyle/>
            <a:p>
              <a:pPr algn="ctr"/>
              <a:r>
                <a:rPr lang="en-US" sz="1600" dirty="0">
                  <a:solidFill>
                    <a:schemeClr val="bg1"/>
                  </a:solidFill>
                </a:rPr>
                <a:t>QLD</a:t>
              </a:r>
            </a:p>
          </p:txBody>
        </p:sp>
        <p:sp>
          <p:nvSpPr>
            <p:cNvPr id="39" name="TextBox 38"/>
            <p:cNvSpPr txBox="1"/>
            <p:nvPr/>
          </p:nvSpPr>
          <p:spPr>
            <a:xfrm>
              <a:off x="6372200" y="6309320"/>
              <a:ext cx="720080" cy="338554"/>
            </a:xfrm>
            <a:prstGeom prst="rect">
              <a:avLst/>
            </a:prstGeom>
            <a:noFill/>
          </p:spPr>
          <p:txBody>
            <a:bodyPr wrap="square" rtlCol="0">
              <a:spAutoFit/>
            </a:bodyPr>
            <a:lstStyle/>
            <a:p>
              <a:pPr algn="ctr"/>
              <a:r>
                <a:rPr lang="en-US" sz="1600" dirty="0">
                  <a:solidFill>
                    <a:schemeClr val="bg1"/>
                  </a:solidFill>
                </a:rPr>
                <a:t>TAS</a:t>
              </a:r>
            </a:p>
          </p:txBody>
        </p:sp>
      </p:grpSp>
      <p:sp>
        <p:nvSpPr>
          <p:cNvPr id="27" name="TextBox 26"/>
          <p:cNvSpPr txBox="1"/>
          <p:nvPr/>
        </p:nvSpPr>
        <p:spPr>
          <a:xfrm>
            <a:off x="251520" y="188640"/>
            <a:ext cx="3672408" cy="369332"/>
          </a:xfrm>
          <a:prstGeom prst="rect">
            <a:avLst/>
          </a:prstGeom>
          <a:noFill/>
        </p:spPr>
        <p:txBody>
          <a:bodyPr wrap="square" rtlCol="0">
            <a:spAutoFit/>
          </a:bodyPr>
          <a:lstStyle/>
          <a:p>
            <a:r>
              <a:rPr lang="en-US" b="1" dirty="0">
                <a:latin typeface="Helvetica Neue"/>
                <a:cs typeface="Helvetica Neue"/>
              </a:rPr>
              <a:t>7574 Receiver deployments</a:t>
            </a:r>
          </a:p>
        </p:txBody>
      </p:sp>
      <p:sp>
        <p:nvSpPr>
          <p:cNvPr id="28" name="TextBox 27"/>
          <p:cNvSpPr txBox="1"/>
          <p:nvPr/>
        </p:nvSpPr>
        <p:spPr>
          <a:xfrm>
            <a:off x="251520" y="620688"/>
            <a:ext cx="2232248" cy="369332"/>
          </a:xfrm>
          <a:prstGeom prst="rect">
            <a:avLst/>
          </a:prstGeom>
          <a:noFill/>
        </p:spPr>
        <p:txBody>
          <a:bodyPr wrap="square" rtlCol="0">
            <a:spAutoFit/>
          </a:bodyPr>
          <a:lstStyle/>
          <a:p>
            <a:r>
              <a:rPr lang="en-US" b="1" dirty="0">
                <a:solidFill>
                  <a:srgbClr val="18517E"/>
                </a:solidFill>
                <a:latin typeface="Helvetica Neue"/>
                <a:cs typeface="Helvetica Neue"/>
              </a:rPr>
              <a:t>7582 animals</a:t>
            </a:r>
          </a:p>
        </p:txBody>
      </p:sp>
      <p:sp>
        <p:nvSpPr>
          <p:cNvPr id="20" name="TextBox 19"/>
          <p:cNvSpPr txBox="1"/>
          <p:nvPr/>
        </p:nvSpPr>
        <p:spPr>
          <a:xfrm>
            <a:off x="1917093" y="5589240"/>
            <a:ext cx="4233645" cy="338554"/>
          </a:xfrm>
          <a:prstGeom prst="rect">
            <a:avLst/>
          </a:prstGeom>
          <a:noFill/>
        </p:spPr>
        <p:txBody>
          <a:bodyPr wrap="square" rtlCol="0">
            <a:spAutoFit/>
          </a:bodyPr>
          <a:lstStyle/>
          <a:p>
            <a:r>
              <a:rPr lang="en-US" sz="1600" dirty="0">
                <a:solidFill>
                  <a:schemeClr val="bg1">
                    <a:lumMod val="65000"/>
                  </a:schemeClr>
                </a:solidFill>
              </a:rPr>
              <a:t>IMOS ATF array</a:t>
            </a:r>
          </a:p>
        </p:txBody>
      </p:sp>
      <p:sp>
        <p:nvSpPr>
          <p:cNvPr id="21" name="TextBox 20"/>
          <p:cNvSpPr txBox="1"/>
          <p:nvPr/>
        </p:nvSpPr>
        <p:spPr>
          <a:xfrm>
            <a:off x="1922531" y="5855319"/>
            <a:ext cx="4233645" cy="338554"/>
          </a:xfrm>
          <a:prstGeom prst="rect">
            <a:avLst/>
          </a:prstGeom>
          <a:noFill/>
        </p:spPr>
        <p:txBody>
          <a:bodyPr wrap="square" rtlCol="0">
            <a:spAutoFit/>
          </a:bodyPr>
          <a:lstStyle/>
          <a:p>
            <a:r>
              <a:rPr lang="en-US" sz="1600" dirty="0">
                <a:solidFill>
                  <a:srgbClr val="A6A6A6"/>
                </a:solidFill>
              </a:rPr>
              <a:t>Independent installations</a:t>
            </a:r>
          </a:p>
        </p:txBody>
      </p:sp>
      <p:sp>
        <p:nvSpPr>
          <p:cNvPr id="22" name="Oval 21"/>
          <p:cNvSpPr/>
          <p:nvPr/>
        </p:nvSpPr>
        <p:spPr>
          <a:xfrm>
            <a:off x="1778515" y="6277382"/>
            <a:ext cx="116481" cy="119706"/>
          </a:xfrm>
          <a:prstGeom prst="ellipse">
            <a:avLst/>
          </a:prstGeom>
          <a:solidFill>
            <a:srgbClr val="0944FE"/>
          </a:solidFill>
          <a:ln w="3175" cmpd="sng">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1910733" y="6133366"/>
            <a:ext cx="4233645" cy="338554"/>
          </a:xfrm>
          <a:prstGeom prst="rect">
            <a:avLst/>
          </a:prstGeom>
          <a:noFill/>
        </p:spPr>
        <p:txBody>
          <a:bodyPr wrap="square" rtlCol="0">
            <a:spAutoFit/>
          </a:bodyPr>
          <a:lstStyle/>
          <a:p>
            <a:r>
              <a:rPr lang="en-US" sz="1600" dirty="0">
                <a:solidFill>
                  <a:schemeClr val="bg1">
                    <a:lumMod val="65000"/>
                  </a:schemeClr>
                </a:solidFill>
              </a:rPr>
              <a:t>Ocean Tracking Network installations</a:t>
            </a:r>
          </a:p>
        </p:txBody>
      </p:sp>
      <p:sp>
        <p:nvSpPr>
          <p:cNvPr id="29" name="Oval 28"/>
          <p:cNvSpPr/>
          <p:nvPr/>
        </p:nvSpPr>
        <p:spPr>
          <a:xfrm>
            <a:off x="1778515" y="5989350"/>
            <a:ext cx="116481" cy="119706"/>
          </a:xfrm>
          <a:prstGeom prst="ellipse">
            <a:avLst/>
          </a:prstGeom>
          <a:solidFill>
            <a:srgbClr val="65EFFD"/>
          </a:solidFill>
          <a:ln w="3175" cmpd="sng">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1778515" y="5701318"/>
            <a:ext cx="116481" cy="119706"/>
          </a:xfrm>
          <a:prstGeom prst="ellipse">
            <a:avLst/>
          </a:prstGeom>
          <a:solidFill>
            <a:srgbClr val="1B5F96"/>
          </a:solidFill>
          <a:ln w="3175" cmpd="sng">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251520" y="1043444"/>
            <a:ext cx="1872208" cy="369332"/>
          </a:xfrm>
          <a:prstGeom prst="rect">
            <a:avLst/>
          </a:prstGeom>
          <a:noFill/>
        </p:spPr>
        <p:txBody>
          <a:bodyPr wrap="square" rtlCol="0">
            <a:spAutoFit/>
          </a:bodyPr>
          <a:lstStyle/>
          <a:p>
            <a:r>
              <a:rPr lang="en-US" b="1" dirty="0">
                <a:solidFill>
                  <a:srgbClr val="0944FE"/>
                </a:solidFill>
                <a:latin typeface="Helvetica Neue"/>
                <a:cs typeface="Helvetica Neue"/>
              </a:rPr>
              <a:t>137 species</a:t>
            </a:r>
          </a:p>
        </p:txBody>
      </p:sp>
      <p:pic>
        <p:nvPicPr>
          <p:cNvPr id="40" name="Picture 39" descr="Untitled-3.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04772" y="0"/>
            <a:ext cx="7539228" cy="1309116"/>
          </a:xfrm>
          <a:prstGeom prst="rect">
            <a:avLst/>
          </a:prstGeom>
        </p:spPr>
      </p:pic>
      <p:sp>
        <p:nvSpPr>
          <p:cNvPr id="14" name="TextBox 13"/>
          <p:cNvSpPr txBox="1"/>
          <p:nvPr/>
        </p:nvSpPr>
        <p:spPr>
          <a:xfrm>
            <a:off x="3563888" y="2780928"/>
            <a:ext cx="2016224" cy="954107"/>
          </a:xfrm>
          <a:prstGeom prst="rect">
            <a:avLst/>
          </a:prstGeom>
          <a:solidFill>
            <a:srgbClr val="FFFFFF"/>
          </a:solidFill>
          <a:ln w="12700" cmpd="sng">
            <a:solidFill>
              <a:srgbClr val="FF0000"/>
            </a:solidFill>
          </a:ln>
        </p:spPr>
        <p:txBody>
          <a:bodyPr wrap="square" rtlCol="0">
            <a:spAutoFit/>
          </a:bodyPr>
          <a:lstStyle/>
          <a:p>
            <a:pPr algn="ctr"/>
            <a:r>
              <a:rPr lang="en-US" sz="2800" b="1" dirty="0">
                <a:solidFill>
                  <a:srgbClr val="FF0000"/>
                </a:solidFill>
              </a:rPr>
              <a:t>77.9 million detections</a:t>
            </a:r>
          </a:p>
        </p:txBody>
      </p:sp>
    </p:spTree>
    <p:extLst>
      <p:ext uri="{BB962C8B-B14F-4D97-AF65-F5344CB8AC3E}">
        <p14:creationId xmlns:p14="http://schemas.microsoft.com/office/powerpoint/2010/main" val="4025784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566688" y="3401616"/>
            <a:ext cx="1080120" cy="20162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331640" y="1916832"/>
            <a:ext cx="6476840" cy="40986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"inside"</a:t>
            </a:r>
          </a:p>
        </p:txBody>
      </p:sp>
      <p:grpSp>
        <p:nvGrpSpPr>
          <p:cNvPr id="19" name="Group 18"/>
          <p:cNvGrpSpPr/>
          <p:nvPr/>
        </p:nvGrpSpPr>
        <p:grpSpPr>
          <a:xfrm>
            <a:off x="683568" y="1484784"/>
            <a:ext cx="7817969" cy="3735703"/>
            <a:chOff x="13789571" y="4326288"/>
            <a:chExt cx="7864321" cy="3728650"/>
          </a:xfrm>
        </p:grpSpPr>
        <p:pic>
          <p:nvPicPr>
            <p:cNvPr id="20" name="Picture 19" descr="Screen Shot 2017-05-19 at 4.39.53 P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652440" y="4326288"/>
              <a:ext cx="3670625" cy="3293331"/>
            </a:xfrm>
            <a:prstGeom prst="rect">
              <a:avLst/>
            </a:prstGeom>
          </p:spPr>
        </p:pic>
        <p:pic>
          <p:nvPicPr>
            <p:cNvPr id="21" name="Picture 20" descr="585e4d1ccb11b227491c339b.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056007" y="5486766"/>
              <a:ext cx="937923" cy="937923"/>
            </a:xfrm>
            <a:prstGeom prst="rect">
              <a:avLst/>
            </a:prstGeom>
          </p:spPr>
        </p:pic>
        <p:sp>
          <p:nvSpPr>
            <p:cNvPr id="22" name="TextBox 21"/>
            <p:cNvSpPr txBox="1"/>
            <p:nvPr/>
          </p:nvSpPr>
          <p:spPr>
            <a:xfrm>
              <a:off x="13789571" y="4797013"/>
              <a:ext cx="2014982" cy="338554"/>
            </a:xfrm>
            <a:prstGeom prst="rect">
              <a:avLst/>
            </a:prstGeom>
            <a:noFill/>
          </p:spPr>
          <p:txBody>
            <a:bodyPr wrap="square" rtlCol="0">
              <a:spAutoFit/>
            </a:bodyPr>
            <a:lstStyle/>
            <a:p>
              <a:pPr algn="r"/>
              <a:r>
                <a:rPr lang="en-US" sz="1600" dirty="0">
                  <a:solidFill>
                    <a:schemeClr val="bg1">
                      <a:lumMod val="50000"/>
                    </a:schemeClr>
                  </a:solidFill>
                  <a:latin typeface="Helvetica Light"/>
                  <a:cs typeface="Helvetica Light"/>
                </a:rPr>
                <a:t>Universities</a:t>
              </a:r>
            </a:p>
          </p:txBody>
        </p:sp>
        <p:sp>
          <p:nvSpPr>
            <p:cNvPr id="23" name="TextBox 22"/>
            <p:cNvSpPr txBox="1"/>
            <p:nvPr/>
          </p:nvSpPr>
          <p:spPr>
            <a:xfrm>
              <a:off x="16162070" y="5220215"/>
              <a:ext cx="668382" cy="307777"/>
            </a:xfrm>
            <a:prstGeom prst="rect">
              <a:avLst/>
            </a:prstGeom>
            <a:noFill/>
          </p:spPr>
          <p:txBody>
            <a:bodyPr wrap="square" rtlCol="0">
              <a:spAutoFit/>
            </a:bodyPr>
            <a:lstStyle/>
            <a:p>
              <a:pPr algn="ctr"/>
              <a:r>
                <a:rPr lang="en-US" sz="1400" dirty="0">
                  <a:solidFill>
                    <a:schemeClr val="bg1"/>
                  </a:solidFill>
                  <a:latin typeface="Helvetica Light"/>
                  <a:cs typeface="Helvetica Light"/>
                </a:rPr>
                <a:t>32%</a:t>
              </a:r>
            </a:p>
          </p:txBody>
        </p:sp>
        <p:sp>
          <p:nvSpPr>
            <p:cNvPr id="24" name="TextBox 23"/>
            <p:cNvSpPr txBox="1"/>
            <p:nvPr/>
          </p:nvSpPr>
          <p:spPr>
            <a:xfrm>
              <a:off x="19524485" y="4618245"/>
              <a:ext cx="1852357" cy="584776"/>
            </a:xfrm>
            <a:prstGeom prst="rect">
              <a:avLst/>
            </a:prstGeom>
            <a:noFill/>
          </p:spPr>
          <p:txBody>
            <a:bodyPr wrap="square" rtlCol="0">
              <a:spAutoFit/>
            </a:bodyPr>
            <a:lstStyle/>
            <a:p>
              <a:r>
                <a:rPr lang="en-US" sz="1600" dirty="0">
                  <a:solidFill>
                    <a:schemeClr val="bg1">
                      <a:lumMod val="50000"/>
                    </a:schemeClr>
                  </a:solidFill>
                  <a:latin typeface="Helvetica Light"/>
                  <a:cs typeface="Helvetica Light"/>
                </a:rPr>
                <a:t>Government </a:t>
              </a:r>
              <a:r>
                <a:rPr lang="en-US" sz="1600" dirty="0" err="1">
                  <a:solidFill>
                    <a:schemeClr val="bg1">
                      <a:lumMod val="50000"/>
                    </a:schemeClr>
                  </a:solidFill>
                  <a:latin typeface="Helvetica Light"/>
                  <a:cs typeface="Helvetica Light"/>
                </a:rPr>
                <a:t>Organisations</a:t>
              </a:r>
              <a:endParaRPr lang="en-US" sz="1600" dirty="0">
                <a:solidFill>
                  <a:schemeClr val="bg1">
                    <a:lumMod val="50000"/>
                  </a:schemeClr>
                </a:solidFill>
                <a:latin typeface="Helvetica Light"/>
                <a:cs typeface="Helvetica Light"/>
              </a:endParaRPr>
            </a:p>
          </p:txBody>
        </p:sp>
        <p:sp>
          <p:nvSpPr>
            <p:cNvPr id="25" name="TextBox 24"/>
            <p:cNvSpPr txBox="1"/>
            <p:nvPr/>
          </p:nvSpPr>
          <p:spPr>
            <a:xfrm>
              <a:off x="18318634" y="5521482"/>
              <a:ext cx="668382" cy="307777"/>
            </a:xfrm>
            <a:prstGeom prst="rect">
              <a:avLst/>
            </a:prstGeom>
            <a:noFill/>
          </p:spPr>
          <p:txBody>
            <a:bodyPr wrap="square" rtlCol="0">
              <a:spAutoFit/>
            </a:bodyPr>
            <a:lstStyle/>
            <a:p>
              <a:pPr algn="ctr"/>
              <a:r>
                <a:rPr lang="en-US" sz="1400" dirty="0">
                  <a:solidFill>
                    <a:schemeClr val="bg1"/>
                  </a:solidFill>
                  <a:latin typeface="Helvetica Light"/>
                  <a:cs typeface="Helvetica Light"/>
                </a:rPr>
                <a:t>40%</a:t>
              </a:r>
            </a:p>
          </p:txBody>
        </p:sp>
        <p:sp>
          <p:nvSpPr>
            <p:cNvPr id="26" name="TextBox 25"/>
            <p:cNvSpPr txBox="1"/>
            <p:nvPr/>
          </p:nvSpPr>
          <p:spPr>
            <a:xfrm>
              <a:off x="14100903" y="6674991"/>
              <a:ext cx="2014982" cy="615542"/>
            </a:xfrm>
            <a:prstGeom prst="rect">
              <a:avLst/>
            </a:prstGeom>
            <a:noFill/>
          </p:spPr>
          <p:txBody>
            <a:bodyPr wrap="square" rtlCol="0">
              <a:spAutoFit/>
            </a:bodyPr>
            <a:lstStyle/>
            <a:p>
              <a:pPr algn="r"/>
              <a:r>
                <a:rPr lang="en-US" sz="1600" dirty="0">
                  <a:solidFill>
                    <a:schemeClr val="bg1">
                      <a:lumMod val="50000"/>
                    </a:schemeClr>
                  </a:solidFill>
                  <a:latin typeface="Helvetica Light"/>
                  <a:cs typeface="Helvetica Light"/>
                </a:rPr>
                <a:t>Other Research Institutes</a:t>
              </a:r>
            </a:p>
          </p:txBody>
        </p:sp>
        <p:sp>
          <p:nvSpPr>
            <p:cNvPr id="28" name="TextBox 27"/>
            <p:cNvSpPr txBox="1"/>
            <p:nvPr/>
          </p:nvSpPr>
          <p:spPr>
            <a:xfrm>
              <a:off x="13988692" y="7704557"/>
              <a:ext cx="2909982" cy="338554"/>
            </a:xfrm>
            <a:prstGeom prst="rect">
              <a:avLst/>
            </a:prstGeom>
            <a:noFill/>
          </p:spPr>
          <p:txBody>
            <a:bodyPr wrap="square" rtlCol="0">
              <a:spAutoFit/>
            </a:bodyPr>
            <a:lstStyle/>
            <a:p>
              <a:pPr algn="r"/>
              <a:r>
                <a:rPr lang="en-US" sz="1600" dirty="0">
                  <a:solidFill>
                    <a:schemeClr val="bg1">
                      <a:lumMod val="50000"/>
                    </a:schemeClr>
                  </a:solidFill>
                  <a:latin typeface="Helvetica Light"/>
                  <a:cs typeface="Helvetica Light"/>
                </a:rPr>
                <a:t>International Partners</a:t>
              </a:r>
            </a:p>
          </p:txBody>
        </p:sp>
        <p:sp>
          <p:nvSpPr>
            <p:cNvPr id="29" name="TextBox 28"/>
            <p:cNvSpPr txBox="1"/>
            <p:nvPr/>
          </p:nvSpPr>
          <p:spPr>
            <a:xfrm>
              <a:off x="18261027" y="7716384"/>
              <a:ext cx="3150453" cy="338554"/>
            </a:xfrm>
            <a:prstGeom prst="rect">
              <a:avLst/>
            </a:prstGeom>
            <a:noFill/>
          </p:spPr>
          <p:txBody>
            <a:bodyPr wrap="square" rtlCol="0">
              <a:spAutoFit/>
            </a:bodyPr>
            <a:lstStyle/>
            <a:p>
              <a:r>
                <a:rPr lang="en-US" sz="1600" dirty="0">
                  <a:solidFill>
                    <a:schemeClr val="bg1">
                      <a:lumMod val="50000"/>
                    </a:schemeClr>
                  </a:solidFill>
                  <a:latin typeface="Helvetica Light"/>
                  <a:cs typeface="Helvetica Light"/>
                </a:rPr>
                <a:t>Not-for-Profit </a:t>
              </a:r>
              <a:r>
                <a:rPr lang="en-US" sz="1600" dirty="0" err="1">
                  <a:solidFill>
                    <a:schemeClr val="bg1">
                      <a:lumMod val="50000"/>
                    </a:schemeClr>
                  </a:solidFill>
                  <a:latin typeface="Helvetica Light"/>
                  <a:cs typeface="Helvetica Light"/>
                </a:rPr>
                <a:t>Organisations</a:t>
              </a:r>
              <a:endParaRPr lang="en-US" sz="1600" dirty="0">
                <a:solidFill>
                  <a:schemeClr val="bg1">
                    <a:lumMod val="50000"/>
                  </a:schemeClr>
                </a:solidFill>
                <a:latin typeface="Helvetica Light"/>
                <a:cs typeface="Helvetica Light"/>
              </a:endParaRPr>
            </a:p>
          </p:txBody>
        </p:sp>
        <p:sp>
          <p:nvSpPr>
            <p:cNvPr id="39" name="TextBox 38"/>
            <p:cNvSpPr txBox="1"/>
            <p:nvPr/>
          </p:nvSpPr>
          <p:spPr>
            <a:xfrm>
              <a:off x="18786171" y="7250557"/>
              <a:ext cx="2867721" cy="337915"/>
            </a:xfrm>
            <a:prstGeom prst="rect">
              <a:avLst/>
            </a:prstGeom>
            <a:noFill/>
          </p:spPr>
          <p:txBody>
            <a:bodyPr wrap="square" rtlCol="0">
              <a:spAutoFit/>
            </a:bodyPr>
            <a:lstStyle/>
            <a:p>
              <a:r>
                <a:rPr lang="en-US" sz="1600" dirty="0">
                  <a:solidFill>
                    <a:schemeClr val="bg1">
                      <a:lumMod val="50000"/>
                    </a:schemeClr>
                  </a:solidFill>
                  <a:latin typeface="Helvetica Light"/>
                  <a:cs typeface="Helvetica Light"/>
                </a:rPr>
                <a:t>For-Profit </a:t>
              </a:r>
              <a:r>
                <a:rPr lang="en-US" sz="1600" dirty="0" err="1">
                  <a:solidFill>
                    <a:schemeClr val="bg1">
                      <a:lumMod val="50000"/>
                    </a:schemeClr>
                  </a:solidFill>
                  <a:latin typeface="Helvetica Light"/>
                  <a:cs typeface="Helvetica Light"/>
                </a:rPr>
                <a:t>Organisations</a:t>
              </a:r>
              <a:endParaRPr lang="en-US" sz="1600" dirty="0">
                <a:solidFill>
                  <a:schemeClr val="bg1">
                    <a:lumMod val="50000"/>
                  </a:schemeClr>
                </a:solidFill>
                <a:latin typeface="Helvetica Light"/>
                <a:cs typeface="Helvetica Light"/>
              </a:endParaRPr>
            </a:p>
          </p:txBody>
        </p:sp>
        <p:sp>
          <p:nvSpPr>
            <p:cNvPr id="40" name="TextBox 39"/>
            <p:cNvSpPr txBox="1"/>
            <p:nvPr/>
          </p:nvSpPr>
          <p:spPr>
            <a:xfrm>
              <a:off x="17901893" y="6949209"/>
              <a:ext cx="668383" cy="323970"/>
            </a:xfrm>
            <a:prstGeom prst="rect">
              <a:avLst/>
            </a:prstGeom>
            <a:noFill/>
          </p:spPr>
          <p:txBody>
            <a:bodyPr wrap="square" rtlCol="0">
              <a:spAutoFit/>
            </a:bodyPr>
            <a:lstStyle/>
            <a:p>
              <a:pPr algn="ctr"/>
              <a:r>
                <a:rPr lang="en-US" sz="1400" dirty="0">
                  <a:solidFill>
                    <a:schemeClr val="bg1">
                      <a:lumMod val="75000"/>
                    </a:schemeClr>
                  </a:solidFill>
                  <a:latin typeface="Helvetica Light"/>
                  <a:cs typeface="Helvetica Light"/>
                </a:rPr>
                <a:t>3%</a:t>
              </a:r>
            </a:p>
          </p:txBody>
        </p:sp>
        <p:sp>
          <p:nvSpPr>
            <p:cNvPr id="41" name="TextBox 40"/>
            <p:cNvSpPr txBox="1"/>
            <p:nvPr/>
          </p:nvSpPr>
          <p:spPr>
            <a:xfrm>
              <a:off x="17531082" y="7007597"/>
              <a:ext cx="668382" cy="307777"/>
            </a:xfrm>
            <a:prstGeom prst="rect">
              <a:avLst/>
            </a:prstGeom>
            <a:noFill/>
          </p:spPr>
          <p:txBody>
            <a:bodyPr wrap="square" rtlCol="0">
              <a:spAutoFit/>
            </a:bodyPr>
            <a:lstStyle/>
            <a:p>
              <a:pPr algn="ctr"/>
              <a:r>
                <a:rPr lang="en-US" sz="1400" dirty="0">
                  <a:solidFill>
                    <a:schemeClr val="bg1"/>
                  </a:solidFill>
                  <a:latin typeface="Helvetica Light"/>
                  <a:cs typeface="Helvetica Light"/>
                </a:rPr>
                <a:t>5%</a:t>
              </a:r>
            </a:p>
          </p:txBody>
        </p:sp>
        <p:sp>
          <p:nvSpPr>
            <p:cNvPr id="42" name="TextBox 41"/>
            <p:cNvSpPr txBox="1"/>
            <p:nvPr/>
          </p:nvSpPr>
          <p:spPr>
            <a:xfrm>
              <a:off x="16970002" y="7002017"/>
              <a:ext cx="668382" cy="307777"/>
            </a:xfrm>
            <a:prstGeom prst="rect">
              <a:avLst/>
            </a:prstGeom>
            <a:noFill/>
          </p:spPr>
          <p:txBody>
            <a:bodyPr wrap="square" rtlCol="0">
              <a:spAutoFit/>
            </a:bodyPr>
            <a:lstStyle/>
            <a:p>
              <a:pPr algn="ctr"/>
              <a:r>
                <a:rPr lang="en-US" sz="1400" dirty="0">
                  <a:solidFill>
                    <a:schemeClr val="bg1"/>
                  </a:solidFill>
                  <a:latin typeface="Helvetica Light"/>
                  <a:cs typeface="Helvetica Light"/>
                </a:rPr>
                <a:t>9%</a:t>
              </a:r>
            </a:p>
          </p:txBody>
        </p:sp>
        <p:sp>
          <p:nvSpPr>
            <p:cNvPr id="43" name="TextBox 42"/>
            <p:cNvSpPr txBox="1"/>
            <p:nvPr/>
          </p:nvSpPr>
          <p:spPr>
            <a:xfrm>
              <a:off x="16322603" y="6633884"/>
              <a:ext cx="668382" cy="307777"/>
            </a:xfrm>
            <a:prstGeom prst="rect">
              <a:avLst/>
            </a:prstGeom>
            <a:noFill/>
          </p:spPr>
          <p:txBody>
            <a:bodyPr wrap="square" rtlCol="0">
              <a:spAutoFit/>
            </a:bodyPr>
            <a:lstStyle/>
            <a:p>
              <a:pPr algn="ctr"/>
              <a:r>
                <a:rPr lang="en-US" sz="1400" dirty="0">
                  <a:solidFill>
                    <a:schemeClr val="bg1"/>
                  </a:solidFill>
                  <a:latin typeface="Helvetica Light"/>
                  <a:cs typeface="Helvetica Light"/>
                </a:rPr>
                <a:t>11%</a:t>
              </a:r>
            </a:p>
          </p:txBody>
        </p:sp>
        <p:cxnSp>
          <p:nvCxnSpPr>
            <p:cNvPr id="44" name="Straight Connector 43"/>
            <p:cNvCxnSpPr/>
            <p:nvPr/>
          </p:nvCxnSpPr>
          <p:spPr>
            <a:xfrm>
              <a:off x="15788677" y="5071095"/>
              <a:ext cx="246247" cy="0"/>
            </a:xfrm>
            <a:prstGeom prst="line">
              <a:avLst/>
            </a:prstGeom>
            <a:ln w="31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16034924" y="5071095"/>
              <a:ext cx="115600" cy="295305"/>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16095234" y="7159823"/>
              <a:ext cx="246247" cy="0"/>
            </a:xfrm>
            <a:prstGeom prst="line">
              <a:avLst/>
            </a:prstGeom>
            <a:ln w="31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16341481" y="7007597"/>
              <a:ext cx="92003" cy="152226"/>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6888782" y="7954792"/>
              <a:ext cx="246247" cy="0"/>
            </a:xfrm>
            <a:prstGeom prst="line">
              <a:avLst/>
            </a:prstGeom>
            <a:ln w="31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V="1">
              <a:off x="17135030" y="7449492"/>
              <a:ext cx="107976" cy="505300"/>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19295525" y="5122203"/>
              <a:ext cx="246247" cy="0"/>
            </a:xfrm>
            <a:prstGeom prst="line">
              <a:avLst/>
            </a:prstGeom>
            <a:ln w="31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H="1">
              <a:off x="18984060" y="5122204"/>
              <a:ext cx="310136" cy="569733"/>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18030948" y="7966338"/>
              <a:ext cx="246247" cy="0"/>
            </a:xfrm>
            <a:prstGeom prst="line">
              <a:avLst/>
            </a:prstGeom>
            <a:ln w="31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H="1" flipV="1">
              <a:off x="17895587" y="7434832"/>
              <a:ext cx="134032" cy="531507"/>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18559041" y="7509681"/>
              <a:ext cx="246247" cy="0"/>
            </a:xfrm>
            <a:prstGeom prst="line">
              <a:avLst/>
            </a:prstGeom>
            <a:ln w="31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H="1" flipV="1">
              <a:off x="18277195" y="7250671"/>
              <a:ext cx="286774" cy="259010"/>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grpSp>
      <p:pic>
        <p:nvPicPr>
          <p:cNvPr id="37" name="Picture 36" descr="Untitled-3.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04772" y="0"/>
            <a:ext cx="7539228" cy="1309116"/>
          </a:xfrm>
          <a:prstGeom prst="rect">
            <a:avLst/>
          </a:prstGeom>
        </p:spPr>
      </p:pic>
      <p:sp>
        <p:nvSpPr>
          <p:cNvPr id="57" name="Title 1"/>
          <p:cNvSpPr>
            <a:spLocks noGrp="1"/>
          </p:cNvSpPr>
          <p:nvPr>
            <p:ph type="title"/>
          </p:nvPr>
        </p:nvSpPr>
        <p:spPr>
          <a:xfrm>
            <a:off x="0" y="-27384"/>
            <a:ext cx="6156176" cy="1143000"/>
          </a:xfrm>
        </p:spPr>
        <p:txBody>
          <a:bodyPr>
            <a:normAutofit/>
          </a:bodyPr>
          <a:lstStyle/>
          <a:p>
            <a:r>
              <a:rPr lang="en-US" sz="3400" dirty="0">
                <a:solidFill>
                  <a:srgbClr val="45AFE7"/>
                </a:solidFill>
                <a:latin typeface="Helvetica Neue Medium"/>
                <a:cs typeface="Helvetica Neue Medium"/>
              </a:rPr>
              <a:t>The IMOS ATF Community</a:t>
            </a:r>
            <a:endParaRPr lang="en-AU" sz="2000" dirty="0">
              <a:solidFill>
                <a:srgbClr val="45AFE7"/>
              </a:solidFill>
              <a:latin typeface="Helvetica Neue Medium"/>
              <a:cs typeface="Helvetica Neue Medium"/>
            </a:endParaRPr>
          </a:p>
        </p:txBody>
      </p:sp>
      <p:sp>
        <p:nvSpPr>
          <p:cNvPr id="5" name="Rectangle 4"/>
          <p:cNvSpPr/>
          <p:nvPr/>
        </p:nvSpPr>
        <p:spPr>
          <a:xfrm>
            <a:off x="395536" y="908720"/>
            <a:ext cx="1747594" cy="461665"/>
          </a:xfrm>
          <a:prstGeom prst="rect">
            <a:avLst/>
          </a:prstGeom>
        </p:spPr>
        <p:txBody>
          <a:bodyPr wrap="none">
            <a:spAutoFit/>
          </a:bodyPr>
          <a:lstStyle/>
          <a:p>
            <a:r>
              <a:rPr lang="en-US" sz="2400" b="1" dirty="0">
                <a:solidFill>
                  <a:srgbClr val="2E5B7D"/>
                </a:solidFill>
                <a:latin typeface="Helvetica Neue Medium"/>
                <a:cs typeface="Helvetica Neue Medium"/>
              </a:rPr>
              <a:t>&gt;250 users</a:t>
            </a:r>
          </a:p>
        </p:txBody>
      </p:sp>
    </p:spTree>
    <p:extLst>
      <p:ext uri="{BB962C8B-B14F-4D97-AF65-F5344CB8AC3E}">
        <p14:creationId xmlns:p14="http://schemas.microsoft.com/office/powerpoint/2010/main" val="3755542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1956"/>
            <a:ext cx="8229600" cy="1143000"/>
          </a:xfrm>
        </p:spPr>
        <p:txBody>
          <a:bodyPr>
            <a:normAutofit fontScale="90000"/>
          </a:bodyPr>
          <a:lstStyle/>
          <a:p>
            <a:r>
              <a:rPr lang="en-US" dirty="0"/>
              <a:t>IMOS foundation</a:t>
            </a:r>
            <a:br>
              <a:rPr lang="en-US" dirty="0"/>
            </a:br>
            <a:r>
              <a:rPr lang="en-US" i="1" dirty="0"/>
              <a:t>‘Publicly funded, publicly available’</a:t>
            </a:r>
          </a:p>
        </p:txBody>
      </p:sp>
      <p:sp>
        <p:nvSpPr>
          <p:cNvPr id="3" name="Content Placeholder 2"/>
          <p:cNvSpPr>
            <a:spLocks noGrp="1"/>
          </p:cNvSpPr>
          <p:nvPr>
            <p:ph idx="1"/>
          </p:nvPr>
        </p:nvSpPr>
        <p:spPr/>
        <p:txBody>
          <a:bodyPr>
            <a:normAutofit/>
          </a:bodyPr>
          <a:lstStyle/>
          <a:p>
            <a:pPr marL="0" indent="0">
              <a:buNone/>
            </a:pPr>
            <a:r>
              <a:rPr lang="en-US" b="1" dirty="0"/>
              <a:t>BUT: </a:t>
            </a:r>
          </a:p>
        </p:txBody>
      </p:sp>
      <p:pic>
        <p:nvPicPr>
          <p:cNvPr id="4" name="Picture 3" descr="Screen shot 2013-06-03 at 3.29.35 A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8534" y="3738512"/>
            <a:ext cx="3343644" cy="3284984"/>
          </a:xfrm>
          <a:prstGeom prst="rect">
            <a:avLst/>
          </a:prstGeom>
        </p:spPr>
      </p:pic>
      <p:pic>
        <p:nvPicPr>
          <p:cNvPr id="5" name="Picture 4" descr="Screen shot 2013-06-03 at 3.30.43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96136" y="3738512"/>
            <a:ext cx="3338310" cy="3119488"/>
          </a:xfrm>
          <a:prstGeom prst="rect">
            <a:avLst/>
          </a:prstGeom>
        </p:spPr>
      </p:pic>
      <p:pic>
        <p:nvPicPr>
          <p:cNvPr id="6" name="Picture 5" descr="Screen shot 2013-06-03 at 3.33.16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42580" y="1600200"/>
            <a:ext cx="2958356" cy="1970768"/>
          </a:xfrm>
          <a:prstGeom prst="rect">
            <a:avLst/>
          </a:prstGeom>
        </p:spPr>
      </p:pic>
      <p:pic>
        <p:nvPicPr>
          <p:cNvPr id="7" name="Picture 6" descr="Screen shot 2013-06-03 at 3.32.06 AM.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404340" y="1417638"/>
            <a:ext cx="3738240" cy="3799973"/>
          </a:xfrm>
          <a:prstGeom prst="rect">
            <a:avLst/>
          </a:prstGeom>
        </p:spPr>
      </p:pic>
    </p:spTree>
    <p:extLst>
      <p:ext uri="{BB962C8B-B14F-4D97-AF65-F5344CB8AC3E}">
        <p14:creationId xmlns:p14="http://schemas.microsoft.com/office/powerpoint/2010/main" val="4092225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onservation Letters (@ConLetters) _ Twitter.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90500"/>
            <a:ext cx="9144000" cy="6469298"/>
          </a:xfrm>
          <a:prstGeom prst="rect">
            <a:avLst/>
          </a:prstGeom>
        </p:spPr>
      </p:pic>
      <p:pic>
        <p:nvPicPr>
          <p:cNvPr id="7" name="Picture 6" descr="Meeuwig_et_al-2015-Conservation_Letters.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27004" y="4186671"/>
            <a:ext cx="5964621" cy="7862454"/>
          </a:xfrm>
          <a:prstGeom prst="rect">
            <a:avLst/>
          </a:prstGeom>
          <a:solidFill>
            <a:schemeClr val="bg1"/>
          </a:solidFill>
        </p:spPr>
      </p:pic>
    </p:spTree>
    <p:extLst>
      <p:ext uri="{BB962C8B-B14F-4D97-AF65-F5344CB8AC3E}">
        <p14:creationId xmlns:p14="http://schemas.microsoft.com/office/powerpoint/2010/main" val="2114055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IMOS ATF revised data policy 2015</a:t>
            </a:r>
          </a:p>
        </p:txBody>
      </p:sp>
      <p:sp>
        <p:nvSpPr>
          <p:cNvPr id="3" name="Content Placeholder 2"/>
          <p:cNvSpPr>
            <a:spLocks noGrp="1"/>
          </p:cNvSpPr>
          <p:nvPr>
            <p:ph idx="1"/>
          </p:nvPr>
        </p:nvSpPr>
        <p:spPr/>
        <p:txBody>
          <a:bodyPr>
            <a:normAutofit fontScale="70000" lnSpcReduction="20000"/>
          </a:bodyPr>
          <a:lstStyle/>
          <a:p>
            <a:pPr marL="0" indent="0">
              <a:buNone/>
            </a:pPr>
            <a:r>
              <a:rPr lang="en-US" b="1" dirty="0"/>
              <a:t>Three levels</a:t>
            </a:r>
          </a:p>
          <a:p>
            <a:r>
              <a:rPr lang="en-US" dirty="0"/>
              <a:t>1. </a:t>
            </a:r>
            <a:r>
              <a:rPr lang="en-US" b="1" dirty="0"/>
              <a:t>Open Access</a:t>
            </a:r>
          </a:p>
          <a:p>
            <a:r>
              <a:rPr lang="en-US" dirty="0"/>
              <a:t>2. </a:t>
            </a:r>
            <a:r>
              <a:rPr lang="en-US" b="1" dirty="0"/>
              <a:t>Embargoed data</a:t>
            </a:r>
          </a:p>
          <a:p>
            <a:pPr lvl="1"/>
            <a:r>
              <a:rPr lang="en-AU" dirty="0"/>
              <a:t>Restricted access to tag data</a:t>
            </a:r>
          </a:p>
          <a:p>
            <a:pPr lvl="1"/>
            <a:r>
              <a:rPr lang="en-AU" dirty="0"/>
              <a:t>12 months maximum, renewable</a:t>
            </a:r>
          </a:p>
          <a:p>
            <a:pPr lvl="1"/>
            <a:r>
              <a:rPr lang="en-AU" dirty="0"/>
              <a:t>Ensures rights to first publication (primarily students)</a:t>
            </a:r>
            <a:endParaRPr lang="en-US" dirty="0"/>
          </a:p>
          <a:p>
            <a:r>
              <a:rPr lang="en-US" dirty="0"/>
              <a:t>3. </a:t>
            </a:r>
            <a:r>
              <a:rPr lang="en-US" b="1" dirty="0"/>
              <a:t>Protected data</a:t>
            </a:r>
          </a:p>
          <a:p>
            <a:pPr lvl="1"/>
            <a:r>
              <a:rPr lang="en-AU" dirty="0"/>
              <a:t>Restricted access to tag and associated detection data</a:t>
            </a:r>
          </a:p>
          <a:p>
            <a:pPr lvl="1"/>
            <a:r>
              <a:rPr lang="en-AU" dirty="0"/>
              <a:t>No time limit</a:t>
            </a:r>
          </a:p>
          <a:p>
            <a:pPr lvl="1"/>
            <a:r>
              <a:rPr lang="en-AU" dirty="0"/>
              <a:t>Significant criteria, significant risk (</a:t>
            </a:r>
            <a:r>
              <a:rPr lang="en-AU" dirty="0" err="1"/>
              <a:t>eg</a:t>
            </a:r>
            <a:r>
              <a:rPr lang="en-AU" dirty="0"/>
              <a:t>. species protection)</a:t>
            </a:r>
          </a:p>
          <a:p>
            <a:pPr lvl="1"/>
            <a:endParaRPr lang="en-AU" dirty="0"/>
          </a:p>
          <a:p>
            <a:r>
              <a:rPr lang="en-AU" dirty="0"/>
              <a:t>Watch this space- Preparing Tag Security paper with Steve Cooke and a cast of thousands</a:t>
            </a:r>
            <a:br>
              <a:rPr lang="en-AU" dirty="0"/>
            </a:br>
            <a:endParaRPr lang="en-US" dirty="0"/>
          </a:p>
          <a:p>
            <a:endParaRPr lang="en-US" dirty="0"/>
          </a:p>
        </p:txBody>
      </p:sp>
    </p:spTree>
    <p:extLst>
      <p:ext uri="{BB962C8B-B14F-4D97-AF65-F5344CB8AC3E}">
        <p14:creationId xmlns:p14="http://schemas.microsoft.com/office/powerpoint/2010/main" val="16338794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10103</TotalTime>
  <Words>1419</Words>
  <Application>Microsoft Macintosh PowerPoint</Application>
  <PresentationFormat>On-screen Show (4:3)</PresentationFormat>
  <Paragraphs>194</Paragraphs>
  <Slides>32</Slides>
  <Notes>11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Helvetica Light</vt:lpstr>
      <vt:lpstr>Helvetica Neue</vt:lpstr>
      <vt:lpstr>Helvetica Neue Medium</vt:lpstr>
      <vt:lpstr>Times New Roman</vt:lpstr>
      <vt:lpstr>Wingdings</vt:lpstr>
      <vt:lpstr>Office Theme</vt:lpstr>
      <vt:lpstr> Australia's Integrated Marine Observing System Animal Tracking Facility – advances and applications  </vt:lpstr>
      <vt:lpstr>How does IMOS work?</vt:lpstr>
      <vt:lpstr>IMOS Animal Tracking Facility   Acoustic network</vt:lpstr>
      <vt:lpstr>Extent of the IMOS-ATF network</vt:lpstr>
      <vt:lpstr>PowerPoint Presentation</vt:lpstr>
      <vt:lpstr>The IMOS ATF Community</vt:lpstr>
      <vt:lpstr>IMOS foundation ‘Publicly funded, publicly available’</vt:lpstr>
      <vt:lpstr>PowerPoint Presentation</vt:lpstr>
      <vt:lpstr>IMOS ATF revised data policy 2015</vt:lpstr>
      <vt:lpstr>He didn’t share his data</vt:lpstr>
      <vt:lpstr>10 year review - Task Team</vt:lpstr>
      <vt:lpstr> </vt:lpstr>
      <vt:lpstr>Networks with and without IMOS</vt:lpstr>
      <vt:lpstr>PowerPoint Presentation</vt:lpstr>
      <vt:lpstr>PowerPoint Presentation</vt:lpstr>
      <vt:lpstr>PowerPoint Presentation</vt:lpstr>
      <vt:lpstr>Classification of species</vt:lpstr>
      <vt:lpstr>Multi-species inventory- 117 species- inverts to mammals</vt:lpstr>
      <vt:lpstr>Standardised metric dashboard </vt:lpstr>
      <vt:lpstr>Case Studies</vt:lpstr>
      <vt:lpstr>Case Study 1: Multi-site, multi-species comparison</vt:lpstr>
      <vt:lpstr>Case Study 2: Multi-species, single site comparison-  multi-guild system Sydney Harbour</vt:lpstr>
      <vt:lpstr>Case Study 3: Temporal patterns in activity space</vt:lpstr>
      <vt:lpstr>Animals as Ocean Sensors: Entering the Era of Integrated Marine Observing  </vt:lpstr>
      <vt:lpstr>IMOS Animal Tracking Facility: Seals as Oceanographers</vt:lpstr>
      <vt:lpstr>IMOS Animal Tracking– data transmission</vt:lpstr>
      <vt:lpstr>MEOP (2004-2017) &amp; IMOS (2007-2017) data marine mammals exploring pole to pole                                                               </vt:lpstr>
      <vt:lpstr>Scaling, or not, on a global basis</vt:lpstr>
      <vt:lpstr>PowerPoint Presentation</vt:lpstr>
      <vt:lpstr>RAATD: Reanalysis of Antarctic Tracking Data </vt:lpstr>
      <vt:lpstr>Developing the Next Generation of Animal Telemetry Tools</vt:lpstr>
      <vt:lpstr>PowerPoint Presentation</vt:lpstr>
    </vt:vector>
  </TitlesOfParts>
  <Manager/>
  <Company>Sydney Institute of Marine Science</Company>
  <LinksUpToDate>false</LinksUpToDate>
  <SharedDoc>false</SharedDoc>
  <HyperlinkBase/>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Rob Harcourt</dc:creator>
  <cp:keywords/>
  <dc:description/>
  <cp:lastModifiedBy>Sofie De Baenst</cp:lastModifiedBy>
  <cp:revision>158</cp:revision>
  <dcterms:created xsi:type="dcterms:W3CDTF">2017-02-02T22:32:47Z</dcterms:created>
  <dcterms:modified xsi:type="dcterms:W3CDTF">2018-04-26T12:10:42Z</dcterms:modified>
  <cp:category/>
</cp:coreProperties>
</file>